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4" r:id="rId1"/>
  </p:sldMasterIdLst>
  <p:notesMasterIdLst>
    <p:notesMasterId r:id="rId28"/>
  </p:notesMasterIdLst>
  <p:sldIdLst>
    <p:sldId id="256" r:id="rId2"/>
    <p:sldId id="257" r:id="rId3"/>
    <p:sldId id="263" r:id="rId4"/>
    <p:sldId id="258" r:id="rId5"/>
    <p:sldId id="259" r:id="rId6"/>
    <p:sldId id="260" r:id="rId7"/>
    <p:sldId id="261" r:id="rId8"/>
    <p:sldId id="262" r:id="rId9"/>
    <p:sldId id="264" r:id="rId10"/>
    <p:sldId id="270" r:id="rId11"/>
    <p:sldId id="268" r:id="rId12"/>
    <p:sldId id="269" r:id="rId13"/>
    <p:sldId id="271" r:id="rId14"/>
    <p:sldId id="272" r:id="rId15"/>
    <p:sldId id="275" r:id="rId16"/>
    <p:sldId id="277" r:id="rId17"/>
    <p:sldId id="278" r:id="rId18"/>
    <p:sldId id="279" r:id="rId19"/>
    <p:sldId id="280" r:id="rId20"/>
    <p:sldId id="281" r:id="rId21"/>
    <p:sldId id="282" r:id="rId22"/>
    <p:sldId id="273" r:id="rId23"/>
    <p:sldId id="274" r:id="rId24"/>
    <p:sldId id="286" r:id="rId25"/>
    <p:sldId id="288" r:id="rId26"/>
    <p:sldId id="28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615945-F161-443B-A485-CF59D26FA7C6}" type="datetimeFigureOut">
              <a:rPr lang="en-US" smtClean="0"/>
              <a:t>8/31/2017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876586-52E2-40C8-BCF7-A166C8E51340}" type="slidenum">
              <a:rPr lang="en-US" smtClean="0"/>
              <a:t>‹#›</a:t>
            </a:fld>
            <a:endParaRPr lang="en-US"/>
          </a:p>
        </p:txBody>
      </p:sp>
    </p:spTree>
    <p:extLst>
      <p:ext uri="{BB962C8B-B14F-4D97-AF65-F5344CB8AC3E}">
        <p14:creationId xmlns:p14="http://schemas.microsoft.com/office/powerpoint/2010/main" val="3733413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876586-52E2-40C8-BCF7-A166C8E51340}" type="slidenum">
              <a:rPr lang="en-US" smtClean="0"/>
              <a:t>3</a:t>
            </a:fld>
            <a:endParaRPr lang="en-US"/>
          </a:p>
        </p:txBody>
      </p:sp>
    </p:spTree>
    <p:extLst>
      <p:ext uri="{BB962C8B-B14F-4D97-AF65-F5344CB8AC3E}">
        <p14:creationId xmlns:p14="http://schemas.microsoft.com/office/powerpoint/2010/main" val="560806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7041BC8-D868-4AE8-9EFE-F2B9CE898524}" type="datetimeFigureOut">
              <a:rPr lang="en-US" smtClean="0"/>
              <a:t>8/31/2017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FF0057-111E-4777-B0AF-659FB12835D7}" type="slidenum">
              <a:rPr lang="en-US" smtClean="0"/>
              <a:t>‹#›</a:t>
            </a:fld>
            <a:endParaRPr lang="en-US"/>
          </a:p>
        </p:txBody>
      </p:sp>
    </p:spTree>
    <p:extLst>
      <p:ext uri="{BB962C8B-B14F-4D97-AF65-F5344CB8AC3E}">
        <p14:creationId xmlns:p14="http://schemas.microsoft.com/office/powerpoint/2010/main" val="20608683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7041BC8-D868-4AE8-9EFE-F2B9CE898524}" type="datetimeFigureOut">
              <a:rPr lang="en-US" smtClean="0"/>
              <a:t>8/31/2017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FF0057-111E-4777-B0AF-659FB12835D7}" type="slidenum">
              <a:rPr lang="en-US" smtClean="0"/>
              <a:t>‹#›</a:t>
            </a:fld>
            <a:endParaRPr lang="en-US"/>
          </a:p>
        </p:txBody>
      </p:sp>
    </p:spTree>
    <p:extLst>
      <p:ext uri="{BB962C8B-B14F-4D97-AF65-F5344CB8AC3E}">
        <p14:creationId xmlns:p14="http://schemas.microsoft.com/office/powerpoint/2010/main" val="4016660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7041BC8-D868-4AE8-9EFE-F2B9CE898524}" type="datetimeFigureOut">
              <a:rPr lang="en-US" smtClean="0"/>
              <a:t>8/31/2017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FF0057-111E-4777-B0AF-659FB12835D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2098916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7041BC8-D868-4AE8-9EFE-F2B9CE898524}" type="datetimeFigureOut">
              <a:rPr lang="en-US" smtClean="0"/>
              <a:t>8/31/2017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FF0057-111E-4777-B0AF-659FB12835D7}" type="slidenum">
              <a:rPr lang="en-US" smtClean="0"/>
              <a:t>‹#›</a:t>
            </a:fld>
            <a:endParaRPr lang="en-US"/>
          </a:p>
        </p:txBody>
      </p:sp>
    </p:spTree>
    <p:extLst>
      <p:ext uri="{BB962C8B-B14F-4D97-AF65-F5344CB8AC3E}">
        <p14:creationId xmlns:p14="http://schemas.microsoft.com/office/powerpoint/2010/main" val="30543200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7041BC8-D868-4AE8-9EFE-F2B9CE898524}" type="datetimeFigureOut">
              <a:rPr lang="en-US" smtClean="0"/>
              <a:t>8/31/2017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FF0057-111E-4777-B0AF-659FB12835D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344319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7041BC8-D868-4AE8-9EFE-F2B9CE898524}" type="datetimeFigureOut">
              <a:rPr lang="en-US" smtClean="0"/>
              <a:t>8/31/2017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FF0057-111E-4777-B0AF-659FB12835D7}" type="slidenum">
              <a:rPr lang="en-US" smtClean="0"/>
              <a:t>‹#›</a:t>
            </a:fld>
            <a:endParaRPr lang="en-US"/>
          </a:p>
        </p:txBody>
      </p:sp>
    </p:spTree>
    <p:extLst>
      <p:ext uri="{BB962C8B-B14F-4D97-AF65-F5344CB8AC3E}">
        <p14:creationId xmlns:p14="http://schemas.microsoft.com/office/powerpoint/2010/main" val="9289394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041BC8-D868-4AE8-9EFE-F2B9CE898524}" type="datetimeFigureOut">
              <a:rPr lang="en-US" smtClean="0"/>
              <a:t>8/31/2017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FF0057-111E-4777-B0AF-659FB12835D7}" type="slidenum">
              <a:rPr lang="en-US" smtClean="0"/>
              <a:t>‹#›</a:t>
            </a:fld>
            <a:endParaRPr lang="en-US"/>
          </a:p>
        </p:txBody>
      </p:sp>
    </p:spTree>
    <p:extLst>
      <p:ext uri="{BB962C8B-B14F-4D97-AF65-F5344CB8AC3E}">
        <p14:creationId xmlns:p14="http://schemas.microsoft.com/office/powerpoint/2010/main" val="40495406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041BC8-D868-4AE8-9EFE-F2B9CE898524}" type="datetimeFigureOut">
              <a:rPr lang="en-US" smtClean="0"/>
              <a:t>8/31/2017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FF0057-111E-4777-B0AF-659FB12835D7}" type="slidenum">
              <a:rPr lang="en-US" smtClean="0"/>
              <a:t>‹#›</a:t>
            </a:fld>
            <a:endParaRPr lang="en-US"/>
          </a:p>
        </p:txBody>
      </p:sp>
    </p:spTree>
    <p:extLst>
      <p:ext uri="{BB962C8B-B14F-4D97-AF65-F5344CB8AC3E}">
        <p14:creationId xmlns:p14="http://schemas.microsoft.com/office/powerpoint/2010/main" val="1044519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041BC8-D868-4AE8-9EFE-F2B9CE898524}" type="datetimeFigureOut">
              <a:rPr lang="en-US" smtClean="0"/>
              <a:t>8/31/2017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FF0057-111E-4777-B0AF-659FB12835D7}" type="slidenum">
              <a:rPr lang="en-US" smtClean="0"/>
              <a:t>‹#›</a:t>
            </a:fld>
            <a:endParaRPr lang="en-US"/>
          </a:p>
        </p:txBody>
      </p:sp>
    </p:spTree>
    <p:extLst>
      <p:ext uri="{BB962C8B-B14F-4D97-AF65-F5344CB8AC3E}">
        <p14:creationId xmlns:p14="http://schemas.microsoft.com/office/powerpoint/2010/main" val="6567584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7041BC8-D868-4AE8-9EFE-F2B9CE898524}" type="datetimeFigureOut">
              <a:rPr lang="en-US" smtClean="0"/>
              <a:t>8/31/2017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FF0057-111E-4777-B0AF-659FB12835D7}" type="slidenum">
              <a:rPr lang="en-US" smtClean="0"/>
              <a:t>‹#›</a:t>
            </a:fld>
            <a:endParaRPr lang="en-US"/>
          </a:p>
        </p:txBody>
      </p:sp>
    </p:spTree>
    <p:extLst>
      <p:ext uri="{BB962C8B-B14F-4D97-AF65-F5344CB8AC3E}">
        <p14:creationId xmlns:p14="http://schemas.microsoft.com/office/powerpoint/2010/main" val="1671717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7041BC8-D868-4AE8-9EFE-F2B9CE898524}" type="datetimeFigureOut">
              <a:rPr lang="en-US" smtClean="0"/>
              <a:t>8/31/2017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FF0057-111E-4777-B0AF-659FB12835D7}" type="slidenum">
              <a:rPr lang="en-US" smtClean="0"/>
              <a:t>‹#›</a:t>
            </a:fld>
            <a:endParaRPr lang="en-US"/>
          </a:p>
        </p:txBody>
      </p:sp>
    </p:spTree>
    <p:extLst>
      <p:ext uri="{BB962C8B-B14F-4D97-AF65-F5344CB8AC3E}">
        <p14:creationId xmlns:p14="http://schemas.microsoft.com/office/powerpoint/2010/main" val="3542997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7041BC8-D868-4AE8-9EFE-F2B9CE898524}" type="datetimeFigureOut">
              <a:rPr lang="en-US" smtClean="0"/>
              <a:t>8/31/2017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FF0057-111E-4777-B0AF-659FB12835D7}" type="slidenum">
              <a:rPr lang="en-US" smtClean="0"/>
              <a:t>‹#›</a:t>
            </a:fld>
            <a:endParaRPr lang="en-US"/>
          </a:p>
        </p:txBody>
      </p:sp>
    </p:spTree>
    <p:extLst>
      <p:ext uri="{BB962C8B-B14F-4D97-AF65-F5344CB8AC3E}">
        <p14:creationId xmlns:p14="http://schemas.microsoft.com/office/powerpoint/2010/main" val="962099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E7041BC8-D868-4AE8-9EFE-F2B9CE898524}" type="datetimeFigureOut">
              <a:rPr lang="en-US" smtClean="0"/>
              <a:t>8/31/2017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FF0057-111E-4777-B0AF-659FB12835D7}" type="slidenum">
              <a:rPr lang="en-US" smtClean="0"/>
              <a:t>‹#›</a:t>
            </a:fld>
            <a:endParaRPr lang="en-US"/>
          </a:p>
        </p:txBody>
      </p:sp>
    </p:spTree>
    <p:extLst>
      <p:ext uri="{BB962C8B-B14F-4D97-AF65-F5344CB8AC3E}">
        <p14:creationId xmlns:p14="http://schemas.microsoft.com/office/powerpoint/2010/main" val="3399314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041BC8-D868-4AE8-9EFE-F2B9CE898524}" type="datetimeFigureOut">
              <a:rPr lang="en-US" smtClean="0"/>
              <a:t>8/31/2017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FF0057-111E-4777-B0AF-659FB12835D7}" type="slidenum">
              <a:rPr lang="en-US" smtClean="0"/>
              <a:t>‹#›</a:t>
            </a:fld>
            <a:endParaRPr lang="en-US"/>
          </a:p>
        </p:txBody>
      </p:sp>
    </p:spTree>
    <p:extLst>
      <p:ext uri="{BB962C8B-B14F-4D97-AF65-F5344CB8AC3E}">
        <p14:creationId xmlns:p14="http://schemas.microsoft.com/office/powerpoint/2010/main" val="304013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7041BC8-D868-4AE8-9EFE-F2B9CE898524}" type="datetimeFigureOut">
              <a:rPr lang="en-US" smtClean="0"/>
              <a:t>8/31/2017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FF0057-111E-4777-B0AF-659FB12835D7}" type="slidenum">
              <a:rPr lang="en-US" smtClean="0"/>
              <a:t>‹#›</a:t>
            </a:fld>
            <a:endParaRPr lang="en-US"/>
          </a:p>
        </p:txBody>
      </p:sp>
    </p:spTree>
    <p:extLst>
      <p:ext uri="{BB962C8B-B14F-4D97-AF65-F5344CB8AC3E}">
        <p14:creationId xmlns:p14="http://schemas.microsoft.com/office/powerpoint/2010/main" val="3089024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7041BC8-D868-4AE8-9EFE-F2B9CE898524}" type="datetimeFigureOut">
              <a:rPr lang="en-US" smtClean="0"/>
              <a:t>8/31/2017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FF0057-111E-4777-B0AF-659FB12835D7}" type="slidenum">
              <a:rPr lang="en-US" smtClean="0"/>
              <a:t>‹#›</a:t>
            </a:fld>
            <a:endParaRPr lang="en-US"/>
          </a:p>
        </p:txBody>
      </p:sp>
    </p:spTree>
    <p:extLst>
      <p:ext uri="{BB962C8B-B14F-4D97-AF65-F5344CB8AC3E}">
        <p14:creationId xmlns:p14="http://schemas.microsoft.com/office/powerpoint/2010/main" val="220129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7041BC8-D868-4AE8-9EFE-F2B9CE898524}" type="datetimeFigureOut">
              <a:rPr lang="en-US" smtClean="0"/>
              <a:t>8/31/2017</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1FF0057-111E-4777-B0AF-659FB12835D7}" type="slidenum">
              <a:rPr lang="en-US" smtClean="0"/>
              <a:t>‹#›</a:t>
            </a:fld>
            <a:endParaRPr lang="en-US"/>
          </a:p>
        </p:txBody>
      </p:sp>
    </p:spTree>
    <p:extLst>
      <p:ext uri="{BB962C8B-B14F-4D97-AF65-F5344CB8AC3E}">
        <p14:creationId xmlns:p14="http://schemas.microsoft.com/office/powerpoint/2010/main" val="4039898878"/>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hyperlink" Target="http://www.newark.com/"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drive.google.com/drive/folders/0B7fBHyx3akR_MkswR0VGWkpjUFk?usp=sharing"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en.wikipedia.org/wiki/Pyroelectric" TargetMode="External"/><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71967" y="0"/>
            <a:ext cx="9144000" cy="1020763"/>
          </a:xfrm>
        </p:spPr>
        <p:txBody>
          <a:bodyPr>
            <a:normAutofit/>
          </a:bodyPr>
          <a:lstStyle/>
          <a:p>
            <a:r>
              <a:rPr lang="en-US" b="1"/>
              <a:t>ETUM</a:t>
            </a:r>
          </a:p>
        </p:txBody>
      </p:sp>
      <p:sp>
        <p:nvSpPr>
          <p:cNvPr id="3" name="Subtitle 2"/>
          <p:cNvSpPr>
            <a:spLocks noGrp="1"/>
          </p:cNvSpPr>
          <p:nvPr>
            <p:ph type="subTitle" idx="1"/>
          </p:nvPr>
        </p:nvSpPr>
        <p:spPr>
          <a:xfrm>
            <a:off x="-952617" y="994147"/>
            <a:ext cx="9144000" cy="399637"/>
          </a:xfrm>
        </p:spPr>
        <p:txBody>
          <a:bodyPr>
            <a:normAutofit lnSpcReduction="10000"/>
          </a:bodyPr>
          <a:lstStyle/>
          <a:p>
            <a:r>
              <a:rPr lang="en-US"/>
              <a:t>ELECTRONIC  TOILET USAGE MONITORING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669288"/>
            <a:ext cx="10058400" cy="424464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17480" y="116539"/>
            <a:ext cx="1672920" cy="878584"/>
          </a:xfrm>
          <a:prstGeom prst="rect">
            <a:avLst/>
          </a:prstGeom>
        </p:spPr>
      </p:pic>
    </p:spTree>
    <p:extLst>
      <p:ext uri="{BB962C8B-B14F-4D97-AF65-F5344CB8AC3E}">
        <p14:creationId xmlns:p14="http://schemas.microsoft.com/office/powerpoint/2010/main" val="648337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2816"/>
            <a:ext cx="10515600" cy="1325563"/>
          </a:xfrm>
        </p:spPr>
        <p:txBody>
          <a:bodyPr/>
          <a:lstStyle/>
          <a:p>
            <a:r>
              <a:rPr lang="en-US"/>
              <a:t>ETUM IDEA</a:t>
            </a:r>
          </a:p>
        </p:txBody>
      </p:sp>
      <p:sp>
        <p:nvSpPr>
          <p:cNvPr id="5" name="TextBox 4"/>
          <p:cNvSpPr txBox="1"/>
          <p:nvPr/>
        </p:nvSpPr>
        <p:spPr>
          <a:xfrm>
            <a:off x="838200" y="1981200"/>
            <a:ext cx="10845918" cy="1477328"/>
          </a:xfrm>
          <a:prstGeom prst="rect">
            <a:avLst/>
          </a:prstGeom>
          <a:noFill/>
        </p:spPr>
        <p:txBody>
          <a:bodyPr wrap="none" rtlCol="0">
            <a:spAutoFit/>
          </a:bodyPr>
          <a:lstStyle/>
          <a:p>
            <a:r>
              <a:rPr lang="en-US"/>
              <a:t>We instead of using a standard HC-SR501, have designed our own PCB module removing the unnecessary voltage </a:t>
            </a:r>
          </a:p>
          <a:p>
            <a:r>
              <a:rPr lang="en-US"/>
              <a:t>Regulator and potentiometer for minimum power dissipation. We in the PCB we have added a </a:t>
            </a:r>
          </a:p>
          <a:p>
            <a:r>
              <a:rPr lang="en-US"/>
              <a:t>microcontroller(ATTINY 24A) for the processing of the data along with separate pins in which the LCD  has to be </a:t>
            </a:r>
          </a:p>
          <a:p>
            <a:r>
              <a:rPr lang="en-US"/>
              <a:t>Plugged-in to read the data.  A battery of 3000mAh is used in the device.</a:t>
            </a:r>
          </a:p>
          <a:p>
            <a:r>
              <a:rPr lang="en-US"/>
              <a:t>Here is a list of the components used in the device:-</a:t>
            </a:r>
          </a:p>
        </p:txBody>
      </p:sp>
      <p:sp>
        <p:nvSpPr>
          <p:cNvPr id="6" name="TextBox 5"/>
          <p:cNvSpPr txBox="1"/>
          <p:nvPr/>
        </p:nvSpPr>
        <p:spPr>
          <a:xfrm>
            <a:off x="838200" y="3714115"/>
            <a:ext cx="1586460" cy="2862322"/>
          </a:xfrm>
          <a:prstGeom prst="rect">
            <a:avLst/>
          </a:prstGeom>
          <a:noFill/>
        </p:spPr>
        <p:txBody>
          <a:bodyPr wrap="none" rtlCol="0">
            <a:spAutoFit/>
          </a:bodyPr>
          <a:lstStyle/>
          <a:p>
            <a:r>
              <a:rPr lang="en-US"/>
              <a:t>Resistor(ohms)</a:t>
            </a:r>
          </a:p>
          <a:p>
            <a:r>
              <a:rPr lang="en-US"/>
              <a:t>47k -1</a:t>
            </a:r>
          </a:p>
          <a:p>
            <a:r>
              <a:rPr lang="en-US"/>
              <a:t>6.8k -1</a:t>
            </a:r>
          </a:p>
          <a:p>
            <a:r>
              <a:rPr lang="en-US"/>
              <a:t>2k -1</a:t>
            </a:r>
          </a:p>
          <a:p>
            <a:r>
              <a:rPr lang="en-US"/>
              <a:t>10k -5</a:t>
            </a:r>
          </a:p>
          <a:p>
            <a:r>
              <a:rPr lang="en-US"/>
              <a:t>18k -3</a:t>
            </a:r>
          </a:p>
          <a:p>
            <a:r>
              <a:rPr lang="en-US"/>
              <a:t>470k -1</a:t>
            </a:r>
          </a:p>
          <a:p>
            <a:r>
              <a:rPr lang="en-US"/>
              <a:t>1M -3</a:t>
            </a:r>
          </a:p>
          <a:p>
            <a:r>
              <a:rPr lang="en-US"/>
              <a:t>1k -1</a:t>
            </a:r>
          </a:p>
          <a:p>
            <a:endParaRPr lang="en-US"/>
          </a:p>
        </p:txBody>
      </p:sp>
      <p:sp>
        <p:nvSpPr>
          <p:cNvPr id="7" name="TextBox 6"/>
          <p:cNvSpPr txBox="1"/>
          <p:nvPr/>
        </p:nvSpPr>
        <p:spPr>
          <a:xfrm>
            <a:off x="7324725" y="3756025"/>
            <a:ext cx="1078500" cy="2308324"/>
          </a:xfrm>
          <a:prstGeom prst="rect">
            <a:avLst/>
          </a:prstGeom>
          <a:noFill/>
        </p:spPr>
        <p:txBody>
          <a:bodyPr wrap="none" rtlCol="0">
            <a:spAutoFit/>
          </a:bodyPr>
          <a:lstStyle/>
          <a:p>
            <a:r>
              <a:rPr lang="en-US"/>
              <a:t>Capacitor</a:t>
            </a:r>
          </a:p>
          <a:p>
            <a:r>
              <a:rPr lang="en-US"/>
              <a:t>5nF  -1</a:t>
            </a:r>
          </a:p>
          <a:p>
            <a:r>
              <a:rPr lang="en-US"/>
              <a:t>47uF -1</a:t>
            </a:r>
          </a:p>
          <a:p>
            <a:r>
              <a:rPr lang="en-US"/>
              <a:t>22uF -2</a:t>
            </a:r>
          </a:p>
          <a:p>
            <a:r>
              <a:rPr lang="en-US"/>
              <a:t>100nF -2</a:t>
            </a:r>
          </a:p>
          <a:p>
            <a:r>
              <a:rPr lang="en-US"/>
              <a:t>10nF -5</a:t>
            </a:r>
          </a:p>
          <a:p>
            <a:endParaRPr lang="en-US"/>
          </a:p>
          <a:p>
            <a:endParaRPr lang="en-US"/>
          </a:p>
        </p:txBody>
      </p:sp>
      <p:sp>
        <p:nvSpPr>
          <p:cNvPr id="8" name="TextBox 7"/>
          <p:cNvSpPr txBox="1"/>
          <p:nvPr/>
        </p:nvSpPr>
        <p:spPr>
          <a:xfrm>
            <a:off x="9944100" y="3714115"/>
            <a:ext cx="1545616" cy="1477328"/>
          </a:xfrm>
          <a:prstGeom prst="rect">
            <a:avLst/>
          </a:prstGeom>
          <a:noFill/>
        </p:spPr>
        <p:txBody>
          <a:bodyPr wrap="none" rtlCol="0">
            <a:spAutoFit/>
          </a:bodyPr>
          <a:lstStyle/>
          <a:p>
            <a:r>
              <a:rPr lang="en-US"/>
              <a:t>ICs and PIR</a:t>
            </a:r>
          </a:p>
          <a:p>
            <a:r>
              <a:rPr lang="en-US"/>
              <a:t>ATTINY 24A</a:t>
            </a:r>
          </a:p>
          <a:p>
            <a:r>
              <a:rPr lang="en-US"/>
              <a:t>BISS0001 SMD</a:t>
            </a:r>
          </a:p>
          <a:p>
            <a:r>
              <a:rPr lang="en-US"/>
              <a:t>RE200B</a:t>
            </a:r>
          </a:p>
          <a:p>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17480" y="116539"/>
            <a:ext cx="1672920" cy="878584"/>
          </a:xfrm>
          <a:prstGeom prst="rect">
            <a:avLst/>
          </a:prstGeom>
        </p:spPr>
      </p:pic>
      <p:sp>
        <p:nvSpPr>
          <p:cNvPr id="4" name="TextBox 3"/>
          <p:cNvSpPr txBox="1"/>
          <p:nvPr/>
        </p:nvSpPr>
        <p:spPr>
          <a:xfrm>
            <a:off x="3448050" y="3756025"/>
            <a:ext cx="2353721" cy="646331"/>
          </a:xfrm>
          <a:prstGeom prst="rect">
            <a:avLst/>
          </a:prstGeom>
          <a:noFill/>
        </p:spPr>
        <p:txBody>
          <a:bodyPr wrap="none" rtlCol="0">
            <a:spAutoFit/>
          </a:bodyPr>
          <a:lstStyle/>
          <a:p>
            <a:r>
              <a:rPr lang="en-US"/>
              <a:t>3000mAh</a:t>
            </a:r>
          </a:p>
          <a:p>
            <a:r>
              <a:rPr lang="en-US"/>
              <a:t>Rechargeable battery 1</a:t>
            </a:r>
          </a:p>
        </p:txBody>
      </p:sp>
    </p:spTree>
    <p:extLst>
      <p:ext uri="{BB962C8B-B14F-4D97-AF65-F5344CB8AC3E}">
        <p14:creationId xmlns:p14="http://schemas.microsoft.com/office/powerpoint/2010/main" val="4245894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146" y="157044"/>
            <a:ext cx="10515600" cy="800099"/>
          </a:xfrm>
        </p:spPr>
        <p:txBody>
          <a:bodyPr/>
          <a:lstStyle/>
          <a:p>
            <a:r>
              <a:rPr lang="en-US"/>
              <a:t>ETUM PCB SCHEMATIC</a:t>
            </a:r>
          </a:p>
        </p:txBody>
      </p:sp>
      <p:pic>
        <p:nvPicPr>
          <p:cNvPr id="3" name="Picture 3" descr="PCB Schematic.PNG"/>
          <p:cNvPicPr>
            <a:picLocks noChangeAspect="1"/>
          </p:cNvPicPr>
          <p:nvPr/>
        </p:nvPicPr>
        <p:blipFill rotWithShape="1">
          <a:blip r:embed="rId2"/>
          <a:srcRect l="-3" t="-3828" r="3" b="3828"/>
          <a:stretch/>
        </p:blipFill>
        <p:spPr>
          <a:xfrm>
            <a:off x="76209" y="398300"/>
            <a:ext cx="11547562" cy="6058569"/>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17480" y="116539"/>
            <a:ext cx="1672920" cy="878584"/>
          </a:xfrm>
          <a:prstGeom prst="rect">
            <a:avLst/>
          </a:prstGeom>
        </p:spPr>
      </p:pic>
    </p:spTree>
    <p:extLst>
      <p:ext uri="{BB962C8B-B14F-4D97-AF65-F5344CB8AC3E}">
        <p14:creationId xmlns:p14="http://schemas.microsoft.com/office/powerpoint/2010/main" val="410049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675" y="0"/>
            <a:ext cx="10515600" cy="812800"/>
          </a:xfrm>
        </p:spPr>
        <p:txBody>
          <a:bodyPr/>
          <a:lstStyle/>
          <a:p>
            <a:r>
              <a:rPr lang="en-US"/>
              <a:t>ETUM PCB BOARD</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17480" y="116539"/>
            <a:ext cx="1672920" cy="878584"/>
          </a:xfrm>
          <a:prstGeom prst="rect">
            <a:avLst/>
          </a:prstGeom>
        </p:spPr>
      </p:pic>
      <p:pic>
        <p:nvPicPr>
          <p:cNvPr id="3" name="Picture 5" descr="PCB Diagram.PNG"/>
          <p:cNvPicPr>
            <a:picLocks noChangeAspect="1"/>
          </p:cNvPicPr>
          <p:nvPr/>
        </p:nvPicPr>
        <p:blipFill>
          <a:blip r:embed="rId3"/>
          <a:stretch>
            <a:fillRect/>
          </a:stretch>
        </p:blipFill>
        <p:spPr>
          <a:xfrm>
            <a:off x="514350" y="762000"/>
            <a:ext cx="5859318" cy="5906811"/>
          </a:xfrm>
          <a:prstGeom prst="rect">
            <a:avLst/>
          </a:prstGeom>
        </p:spPr>
      </p:pic>
      <p:sp>
        <p:nvSpPr>
          <p:cNvPr id="7" name="TextBox 6"/>
          <p:cNvSpPr txBox="1"/>
          <p:nvPr/>
        </p:nvSpPr>
        <p:spPr>
          <a:xfrm>
            <a:off x="6057900" y="6124755"/>
            <a:ext cx="4177145"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t>PCB design of ETUM</a:t>
            </a:r>
          </a:p>
        </p:txBody>
      </p:sp>
    </p:spTree>
    <p:extLst>
      <p:ext uri="{BB962C8B-B14F-4D97-AF65-F5344CB8AC3E}">
        <p14:creationId xmlns:p14="http://schemas.microsoft.com/office/powerpoint/2010/main" val="238744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250" y="0"/>
            <a:ext cx="10515600" cy="787399"/>
          </a:xfrm>
        </p:spPr>
        <p:txBody>
          <a:bodyPr/>
          <a:lstStyle/>
          <a:p>
            <a:r>
              <a:rPr lang="en-US"/>
              <a:t>ETUM PCB BOARD</a:t>
            </a:r>
          </a:p>
        </p:txBody>
      </p:sp>
      <p:sp>
        <p:nvSpPr>
          <p:cNvPr id="5" name="TextBox 4"/>
          <p:cNvSpPr txBox="1"/>
          <p:nvPr/>
        </p:nvSpPr>
        <p:spPr>
          <a:xfrm>
            <a:off x="6838950" y="6019800"/>
            <a:ext cx="4481548" cy="707886"/>
          </a:xfrm>
          <a:prstGeom prst="rect">
            <a:avLst/>
          </a:prstGeom>
          <a:noFill/>
        </p:spPr>
        <p:txBody>
          <a:bodyPr wrap="none" rtlCol="0" anchor="t">
            <a:spAutoFit/>
          </a:bodyPr>
          <a:lstStyle/>
          <a:p>
            <a:r>
              <a:rPr lang="en-US" sz="4000"/>
              <a:t>Bottom layer of PCB.</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17480" y="116539"/>
            <a:ext cx="1672920" cy="878584"/>
          </a:xfrm>
          <a:prstGeom prst="rect">
            <a:avLst/>
          </a:prstGeom>
        </p:spPr>
      </p:pic>
      <p:pic>
        <p:nvPicPr>
          <p:cNvPr id="3" name="Picture 6" descr="PCB Bottom Diagram.PNG"/>
          <p:cNvPicPr>
            <a:picLocks noChangeAspect="1"/>
          </p:cNvPicPr>
          <p:nvPr/>
        </p:nvPicPr>
        <p:blipFill>
          <a:blip r:embed="rId3"/>
          <a:stretch>
            <a:fillRect/>
          </a:stretch>
        </p:blipFill>
        <p:spPr>
          <a:xfrm>
            <a:off x="638175" y="714375"/>
            <a:ext cx="6172488" cy="5904960"/>
          </a:xfrm>
          <a:prstGeom prst="rect">
            <a:avLst/>
          </a:prstGeom>
        </p:spPr>
      </p:pic>
    </p:spTree>
    <p:extLst>
      <p:ext uri="{BB962C8B-B14F-4D97-AF65-F5344CB8AC3E}">
        <p14:creationId xmlns:p14="http://schemas.microsoft.com/office/powerpoint/2010/main" val="3961043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275" y="0"/>
            <a:ext cx="10515600" cy="673101"/>
          </a:xfrm>
        </p:spPr>
        <p:txBody>
          <a:bodyPr>
            <a:normAutofit fontScale="90000"/>
          </a:bodyPr>
          <a:lstStyle/>
          <a:p>
            <a:r>
              <a:rPr lang="en-US"/>
              <a:t>ETUM PCB BOARD</a:t>
            </a:r>
          </a:p>
        </p:txBody>
      </p:sp>
      <p:sp>
        <p:nvSpPr>
          <p:cNvPr id="5" name="TextBox 4"/>
          <p:cNvSpPr txBox="1"/>
          <p:nvPr/>
        </p:nvSpPr>
        <p:spPr>
          <a:xfrm>
            <a:off x="6391275" y="6048375"/>
            <a:ext cx="3874650" cy="769441"/>
          </a:xfrm>
          <a:prstGeom prst="rect">
            <a:avLst/>
          </a:prstGeom>
          <a:noFill/>
        </p:spPr>
        <p:txBody>
          <a:bodyPr wrap="none" rtlCol="0">
            <a:spAutoFit/>
          </a:bodyPr>
          <a:lstStyle/>
          <a:p>
            <a:r>
              <a:rPr lang="en-US" sz="4400"/>
              <a:t>Top layer of PCB</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17480" y="116539"/>
            <a:ext cx="1672920" cy="878584"/>
          </a:xfrm>
          <a:prstGeom prst="rect">
            <a:avLst/>
          </a:prstGeom>
        </p:spPr>
      </p:pic>
      <p:pic>
        <p:nvPicPr>
          <p:cNvPr id="3" name="Picture 6" descr="PCB Top Diagram.PNG"/>
          <p:cNvPicPr>
            <a:picLocks noChangeAspect="1"/>
          </p:cNvPicPr>
          <p:nvPr/>
        </p:nvPicPr>
        <p:blipFill>
          <a:blip r:embed="rId3"/>
          <a:stretch>
            <a:fillRect/>
          </a:stretch>
        </p:blipFill>
        <p:spPr>
          <a:xfrm>
            <a:off x="400050" y="628650"/>
            <a:ext cx="5943744" cy="6095070"/>
          </a:xfrm>
          <a:prstGeom prst="rect">
            <a:avLst/>
          </a:prstGeom>
        </p:spPr>
      </p:pic>
    </p:spTree>
    <p:extLst>
      <p:ext uri="{BB962C8B-B14F-4D97-AF65-F5344CB8AC3E}">
        <p14:creationId xmlns:p14="http://schemas.microsoft.com/office/powerpoint/2010/main" val="1983505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262" y="116539"/>
            <a:ext cx="10515600" cy="1041399"/>
          </a:xfrm>
        </p:spPr>
        <p:txBody>
          <a:bodyPr/>
          <a:lstStyle/>
          <a:p>
            <a:r>
              <a:rPr lang="en-US"/>
              <a:t>COST in ETUM manufacturing.</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17480" y="116539"/>
            <a:ext cx="1672920" cy="878584"/>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1400"/>
            <a:ext cx="5261265" cy="2913531"/>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6600" y="4013199"/>
            <a:ext cx="5003800" cy="2759449"/>
          </a:xfrm>
          <a:prstGeom prst="rect">
            <a:avLst/>
          </a:prstGeom>
        </p:spPr>
      </p:pic>
      <p:sp>
        <p:nvSpPr>
          <p:cNvPr id="19" name="TextBox 18"/>
          <p:cNvSpPr txBox="1"/>
          <p:nvPr/>
        </p:nvSpPr>
        <p:spPr>
          <a:xfrm>
            <a:off x="5247736" y="1733550"/>
            <a:ext cx="2302746" cy="369332"/>
          </a:xfrm>
          <a:prstGeom prst="rect">
            <a:avLst/>
          </a:prstGeom>
          <a:noFill/>
        </p:spPr>
        <p:txBody>
          <a:bodyPr wrap="none" rtlCol="0">
            <a:spAutoFit/>
          </a:bodyPr>
          <a:lstStyle/>
          <a:p>
            <a:r>
              <a:rPr lang="en-US"/>
              <a:t>1K resistor cost= 0.001</a:t>
            </a:r>
          </a:p>
        </p:txBody>
      </p:sp>
      <p:sp>
        <p:nvSpPr>
          <p:cNvPr id="20" name="Rectangle 19"/>
          <p:cNvSpPr/>
          <p:nvPr/>
        </p:nvSpPr>
        <p:spPr>
          <a:xfrm>
            <a:off x="4752975" y="6305550"/>
            <a:ext cx="2379690" cy="369332"/>
          </a:xfrm>
          <a:prstGeom prst="rect">
            <a:avLst/>
          </a:prstGeom>
        </p:spPr>
        <p:txBody>
          <a:bodyPr wrap="none">
            <a:spAutoFit/>
          </a:bodyPr>
          <a:lstStyle/>
          <a:p>
            <a:r>
              <a:rPr lang="en-US"/>
              <a:t>1M resistor cost= 0.001</a:t>
            </a:r>
          </a:p>
        </p:txBody>
      </p:sp>
    </p:spTree>
    <p:extLst>
      <p:ext uri="{BB962C8B-B14F-4D97-AF65-F5344CB8AC3E}">
        <p14:creationId xmlns:p14="http://schemas.microsoft.com/office/powerpoint/2010/main" val="1250238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5529"/>
            <a:ext cx="10515600" cy="1041399"/>
          </a:xfrm>
        </p:spPr>
        <p:txBody>
          <a:bodyPr/>
          <a:lstStyle/>
          <a:p>
            <a:r>
              <a:rPr lang="en-US"/>
              <a:t>COST in ETUM manufacturing.</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17480" y="116539"/>
            <a:ext cx="1672920" cy="878584"/>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0452"/>
            <a:ext cx="5397500" cy="299346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7500" y="3779773"/>
            <a:ext cx="5524500" cy="3078227"/>
          </a:xfrm>
          <a:prstGeom prst="rect">
            <a:avLst/>
          </a:prstGeom>
        </p:spPr>
      </p:pic>
      <p:sp>
        <p:nvSpPr>
          <p:cNvPr id="6" name="Rectangle 5"/>
          <p:cNvSpPr/>
          <p:nvPr/>
        </p:nvSpPr>
        <p:spPr>
          <a:xfrm>
            <a:off x="5391509" y="1485900"/>
            <a:ext cx="2302746" cy="369332"/>
          </a:xfrm>
          <a:prstGeom prst="rect">
            <a:avLst/>
          </a:prstGeom>
        </p:spPr>
        <p:txBody>
          <a:bodyPr wrap="square">
            <a:spAutoFit/>
          </a:bodyPr>
          <a:lstStyle/>
          <a:p>
            <a:r>
              <a:rPr lang="en-US"/>
              <a:t>2K resistor cost= 0.018</a:t>
            </a:r>
          </a:p>
        </p:txBody>
      </p:sp>
      <p:sp>
        <p:nvSpPr>
          <p:cNvPr id="7" name="Rectangle 6"/>
          <p:cNvSpPr/>
          <p:nvPr/>
        </p:nvSpPr>
        <p:spPr>
          <a:xfrm>
            <a:off x="4155056" y="6283035"/>
            <a:ext cx="2477473" cy="369332"/>
          </a:xfrm>
          <a:prstGeom prst="rect">
            <a:avLst/>
          </a:prstGeom>
        </p:spPr>
        <p:txBody>
          <a:bodyPr wrap="none">
            <a:spAutoFit/>
          </a:bodyPr>
          <a:lstStyle/>
          <a:p>
            <a:r>
              <a:rPr lang="en-US"/>
              <a:t>6.8K resistor cost= 0.023</a:t>
            </a:r>
          </a:p>
        </p:txBody>
      </p:sp>
    </p:spTree>
    <p:extLst>
      <p:ext uri="{BB962C8B-B14F-4D97-AF65-F5344CB8AC3E}">
        <p14:creationId xmlns:p14="http://schemas.microsoft.com/office/powerpoint/2010/main" val="25624016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07" y="-45481"/>
            <a:ext cx="10515600" cy="1041399"/>
          </a:xfrm>
        </p:spPr>
        <p:txBody>
          <a:bodyPr/>
          <a:lstStyle/>
          <a:p>
            <a:r>
              <a:rPr lang="en-US"/>
              <a:t>COST in ETUM manufacturing.</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17480" y="116539"/>
            <a:ext cx="1672920" cy="878584"/>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45380"/>
            <a:ext cx="5290286" cy="294910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1800" y="3808493"/>
            <a:ext cx="5410200" cy="3049507"/>
          </a:xfrm>
          <a:prstGeom prst="rect">
            <a:avLst/>
          </a:prstGeom>
        </p:spPr>
      </p:pic>
      <p:sp>
        <p:nvSpPr>
          <p:cNvPr id="7" name="Rectangle 6"/>
          <p:cNvSpPr/>
          <p:nvPr/>
        </p:nvSpPr>
        <p:spPr>
          <a:xfrm>
            <a:off x="5276490" y="1238250"/>
            <a:ext cx="2419765" cy="369332"/>
          </a:xfrm>
          <a:prstGeom prst="rect">
            <a:avLst/>
          </a:prstGeom>
        </p:spPr>
        <p:txBody>
          <a:bodyPr wrap="none">
            <a:spAutoFit/>
          </a:bodyPr>
          <a:lstStyle/>
          <a:p>
            <a:r>
              <a:rPr lang="en-US"/>
              <a:t>10K resistor cost= 0.001</a:t>
            </a:r>
          </a:p>
        </p:txBody>
      </p:sp>
      <p:sp>
        <p:nvSpPr>
          <p:cNvPr id="8" name="Rectangle 7"/>
          <p:cNvSpPr/>
          <p:nvPr/>
        </p:nvSpPr>
        <p:spPr>
          <a:xfrm>
            <a:off x="4035723" y="6353175"/>
            <a:ext cx="2752035" cy="369332"/>
          </a:xfrm>
          <a:prstGeom prst="rect">
            <a:avLst/>
          </a:prstGeom>
        </p:spPr>
        <p:txBody>
          <a:bodyPr wrap="none">
            <a:spAutoFit/>
          </a:bodyPr>
          <a:lstStyle/>
          <a:p>
            <a:r>
              <a:rPr lang="en-US"/>
              <a:t>0.01uF capacitor cost= 0.12</a:t>
            </a:r>
          </a:p>
        </p:txBody>
      </p:sp>
    </p:spTree>
    <p:extLst>
      <p:ext uri="{BB962C8B-B14F-4D97-AF65-F5344CB8AC3E}">
        <p14:creationId xmlns:p14="http://schemas.microsoft.com/office/powerpoint/2010/main" val="146127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9" y="-85725"/>
            <a:ext cx="10515600" cy="1041399"/>
          </a:xfrm>
        </p:spPr>
        <p:txBody>
          <a:bodyPr/>
          <a:lstStyle/>
          <a:p>
            <a:r>
              <a:rPr lang="en-US"/>
              <a:t>COST in ETUM manufacturing.</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17480" y="116539"/>
            <a:ext cx="1672920" cy="878584"/>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99662"/>
            <a:ext cx="5003800" cy="282662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4799" y="3776876"/>
            <a:ext cx="5597031" cy="3081124"/>
          </a:xfrm>
          <a:prstGeom prst="rect">
            <a:avLst/>
          </a:prstGeom>
        </p:spPr>
      </p:pic>
      <p:sp>
        <p:nvSpPr>
          <p:cNvPr id="6" name="Rectangle 5"/>
          <p:cNvSpPr/>
          <p:nvPr/>
        </p:nvSpPr>
        <p:spPr>
          <a:xfrm>
            <a:off x="5003321" y="1447800"/>
            <a:ext cx="2419765" cy="369332"/>
          </a:xfrm>
          <a:prstGeom prst="rect">
            <a:avLst/>
          </a:prstGeom>
        </p:spPr>
        <p:txBody>
          <a:bodyPr wrap="none">
            <a:spAutoFit/>
          </a:bodyPr>
          <a:lstStyle/>
          <a:p>
            <a:r>
              <a:rPr lang="en-US"/>
              <a:t>18K resistor cost= 0.001</a:t>
            </a:r>
          </a:p>
        </p:txBody>
      </p:sp>
      <p:sp>
        <p:nvSpPr>
          <p:cNvPr id="7" name="Rectangle 6"/>
          <p:cNvSpPr/>
          <p:nvPr/>
        </p:nvSpPr>
        <p:spPr>
          <a:xfrm>
            <a:off x="3951854" y="6286500"/>
            <a:ext cx="2694327" cy="369332"/>
          </a:xfrm>
          <a:prstGeom prst="rect">
            <a:avLst/>
          </a:prstGeom>
        </p:spPr>
        <p:txBody>
          <a:bodyPr wrap="none">
            <a:spAutoFit/>
          </a:bodyPr>
          <a:lstStyle/>
          <a:p>
            <a:r>
              <a:rPr lang="en-US"/>
              <a:t>22uF capacitor cost= 0.022</a:t>
            </a:r>
          </a:p>
        </p:txBody>
      </p:sp>
    </p:spTree>
    <p:extLst>
      <p:ext uri="{BB962C8B-B14F-4D97-AF65-F5344CB8AC3E}">
        <p14:creationId xmlns:p14="http://schemas.microsoft.com/office/powerpoint/2010/main" val="2178017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9" y="-45481"/>
            <a:ext cx="10515600" cy="1041399"/>
          </a:xfrm>
        </p:spPr>
        <p:txBody>
          <a:bodyPr/>
          <a:lstStyle/>
          <a:p>
            <a:r>
              <a:rPr lang="en-US"/>
              <a:t>COST in ETUM manufacturing.</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17480" y="116539"/>
            <a:ext cx="1672920" cy="878584"/>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82213"/>
            <a:ext cx="4305300" cy="239124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4087" y="4089400"/>
            <a:ext cx="7347913" cy="2768600"/>
          </a:xfrm>
          <a:prstGeom prst="rect">
            <a:avLst/>
          </a:prstGeom>
        </p:spPr>
      </p:pic>
      <p:sp>
        <p:nvSpPr>
          <p:cNvPr id="6" name="Rectangle 5"/>
          <p:cNvSpPr/>
          <p:nvPr/>
        </p:nvSpPr>
        <p:spPr>
          <a:xfrm>
            <a:off x="4286250" y="1628775"/>
            <a:ext cx="2419765" cy="369332"/>
          </a:xfrm>
          <a:prstGeom prst="rect">
            <a:avLst/>
          </a:prstGeom>
        </p:spPr>
        <p:txBody>
          <a:bodyPr wrap="none">
            <a:spAutoFit/>
          </a:bodyPr>
          <a:lstStyle/>
          <a:p>
            <a:r>
              <a:rPr lang="en-US"/>
              <a:t>47K resistor cost= 0.003</a:t>
            </a:r>
          </a:p>
        </p:txBody>
      </p:sp>
      <p:sp>
        <p:nvSpPr>
          <p:cNvPr id="7" name="Rectangle 6"/>
          <p:cNvSpPr/>
          <p:nvPr/>
        </p:nvSpPr>
        <p:spPr>
          <a:xfrm>
            <a:off x="2238375" y="6334125"/>
            <a:ext cx="2694327" cy="369332"/>
          </a:xfrm>
          <a:prstGeom prst="rect">
            <a:avLst/>
          </a:prstGeom>
        </p:spPr>
        <p:txBody>
          <a:bodyPr wrap="none">
            <a:spAutoFit/>
          </a:bodyPr>
          <a:lstStyle/>
          <a:p>
            <a:r>
              <a:rPr lang="en-US"/>
              <a:t>47uF capacitor cost= 0.057</a:t>
            </a:r>
          </a:p>
        </p:txBody>
      </p:sp>
    </p:spTree>
    <p:extLst>
      <p:ext uri="{BB962C8B-B14F-4D97-AF65-F5344CB8AC3E}">
        <p14:creationId xmlns:p14="http://schemas.microsoft.com/office/powerpoint/2010/main" val="679585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17480" y="116539"/>
            <a:ext cx="1672920" cy="878584"/>
          </a:xfrm>
          <a:prstGeom prst="rect">
            <a:avLst/>
          </a:prstGeom>
        </p:spPr>
      </p:pic>
      <p:sp>
        <p:nvSpPr>
          <p:cNvPr id="2" name="TextBox 1"/>
          <p:cNvSpPr txBox="1"/>
          <p:nvPr/>
        </p:nvSpPr>
        <p:spPr>
          <a:xfrm>
            <a:off x="57157" y="89700"/>
            <a:ext cx="1580882" cy="769441"/>
          </a:xfrm>
          <a:prstGeom prst="rect">
            <a:avLst/>
          </a:prstGeom>
          <a:noFill/>
        </p:spPr>
        <p:txBody>
          <a:bodyPr wrap="none" rtlCol="0" anchor="t">
            <a:spAutoFit/>
          </a:bodyPr>
          <a:lstStyle/>
          <a:p>
            <a:r>
              <a:rPr lang="en-US" sz="4400">
                <a:solidFill>
                  <a:srgbClr val="90C226"/>
                </a:solidFill>
              </a:rPr>
              <a:t>ETUM</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5678" y="1039869"/>
            <a:ext cx="5784722" cy="321627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39869"/>
            <a:ext cx="5177928" cy="3216275"/>
          </a:xfrm>
          <a:prstGeom prst="rect">
            <a:avLst/>
          </a:prstGeom>
        </p:spPr>
      </p:pic>
      <p:sp>
        <p:nvSpPr>
          <p:cNvPr id="6" name="TextBox 5"/>
          <p:cNvSpPr txBox="1"/>
          <p:nvPr/>
        </p:nvSpPr>
        <p:spPr>
          <a:xfrm>
            <a:off x="520700" y="5130800"/>
            <a:ext cx="9238748" cy="646331"/>
          </a:xfrm>
          <a:prstGeom prst="rect">
            <a:avLst/>
          </a:prstGeom>
          <a:noFill/>
        </p:spPr>
        <p:txBody>
          <a:bodyPr wrap="none" rtlCol="0">
            <a:spAutoFit/>
          </a:bodyPr>
          <a:lstStyle/>
          <a:p>
            <a:r>
              <a:rPr lang="en-US"/>
              <a:t>The government has made Millions of toilet for a clean India under the </a:t>
            </a:r>
            <a:r>
              <a:rPr lang="en-US" err="1"/>
              <a:t>Swachh</a:t>
            </a:r>
            <a:r>
              <a:rPr lang="en-US"/>
              <a:t> </a:t>
            </a:r>
            <a:r>
              <a:rPr lang="en-US" err="1"/>
              <a:t>Bbharat</a:t>
            </a:r>
            <a:r>
              <a:rPr lang="en-US"/>
              <a:t> </a:t>
            </a:r>
            <a:r>
              <a:rPr lang="en-US" err="1"/>
              <a:t>Ahiyaan</a:t>
            </a:r>
            <a:r>
              <a:rPr lang="en-US"/>
              <a:t>.</a:t>
            </a:r>
          </a:p>
          <a:p>
            <a:r>
              <a:rPr lang="en-US"/>
              <a:t>To have a effective usage of these toilets, we have developed ETUM.</a:t>
            </a:r>
          </a:p>
        </p:txBody>
      </p:sp>
    </p:spTree>
    <p:extLst>
      <p:ext uri="{BB962C8B-B14F-4D97-AF65-F5344CB8AC3E}">
        <p14:creationId xmlns:p14="http://schemas.microsoft.com/office/powerpoint/2010/main" val="33406435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07" y="35529"/>
            <a:ext cx="10515600" cy="1041399"/>
          </a:xfrm>
        </p:spPr>
        <p:txBody>
          <a:bodyPr/>
          <a:lstStyle/>
          <a:p>
            <a:r>
              <a:rPr lang="en-US"/>
              <a:t>COST in ETUM manufacturing.</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17480" y="116539"/>
            <a:ext cx="1672920" cy="878584"/>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84420"/>
            <a:ext cx="5229320" cy="288093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0500" y="3682923"/>
            <a:ext cx="5651500" cy="3175077"/>
          </a:xfrm>
          <a:prstGeom prst="rect">
            <a:avLst/>
          </a:prstGeom>
        </p:spPr>
      </p:pic>
      <p:sp>
        <p:nvSpPr>
          <p:cNvPr id="6" name="Rectangle 5"/>
          <p:cNvSpPr/>
          <p:nvPr/>
        </p:nvSpPr>
        <p:spPr>
          <a:xfrm>
            <a:off x="5218981" y="1409700"/>
            <a:ext cx="2752035" cy="369332"/>
          </a:xfrm>
          <a:prstGeom prst="rect">
            <a:avLst/>
          </a:prstGeom>
        </p:spPr>
        <p:txBody>
          <a:bodyPr wrap="none">
            <a:spAutoFit/>
          </a:bodyPr>
          <a:lstStyle/>
          <a:p>
            <a:r>
              <a:rPr lang="en-US"/>
              <a:t>0.1uF capacitor cost= 0.001</a:t>
            </a:r>
          </a:p>
        </p:txBody>
      </p:sp>
      <p:sp>
        <p:nvSpPr>
          <p:cNvPr id="7" name="Rectangle 6"/>
          <p:cNvSpPr/>
          <p:nvPr/>
        </p:nvSpPr>
        <p:spPr>
          <a:xfrm>
            <a:off x="4010087" y="6353175"/>
            <a:ext cx="2536785" cy="369332"/>
          </a:xfrm>
          <a:prstGeom prst="rect">
            <a:avLst/>
          </a:prstGeom>
        </p:spPr>
        <p:txBody>
          <a:bodyPr wrap="none">
            <a:spAutoFit/>
          </a:bodyPr>
          <a:lstStyle/>
          <a:p>
            <a:r>
              <a:rPr lang="en-US"/>
              <a:t>470K resistor cost= 0.004</a:t>
            </a:r>
          </a:p>
        </p:txBody>
      </p:sp>
    </p:spTree>
    <p:extLst>
      <p:ext uri="{BB962C8B-B14F-4D97-AF65-F5344CB8AC3E}">
        <p14:creationId xmlns:p14="http://schemas.microsoft.com/office/powerpoint/2010/main" val="3529305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041399"/>
          </a:xfrm>
        </p:spPr>
        <p:txBody>
          <a:bodyPr/>
          <a:lstStyle/>
          <a:p>
            <a:r>
              <a:rPr lang="en-US"/>
              <a:t>COST in ETUM manufacturing.</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17480" y="116539"/>
            <a:ext cx="1672920" cy="878584"/>
          </a:xfrm>
          <a:prstGeom prst="rect">
            <a:avLst/>
          </a:prstGeom>
        </p:spPr>
      </p:pic>
      <p:sp>
        <p:nvSpPr>
          <p:cNvPr id="8" name="TextBox 7"/>
          <p:cNvSpPr txBox="1"/>
          <p:nvPr/>
        </p:nvSpPr>
        <p:spPr>
          <a:xfrm>
            <a:off x="838200" y="995123"/>
            <a:ext cx="9612760" cy="646331"/>
          </a:xfrm>
          <a:prstGeom prst="rect">
            <a:avLst/>
          </a:prstGeom>
          <a:noFill/>
        </p:spPr>
        <p:txBody>
          <a:bodyPr wrap="none" rtlCol="0">
            <a:spAutoFit/>
          </a:bodyPr>
          <a:lstStyle/>
          <a:p>
            <a:r>
              <a:rPr lang="en-US"/>
              <a:t>The link to the website we have referred to buy all these products mentioned above is given below:-</a:t>
            </a:r>
          </a:p>
          <a:p>
            <a:r>
              <a:rPr lang="en-US">
                <a:hlinkClick r:id="rId3"/>
              </a:rPr>
              <a:t>www.newark.com</a:t>
            </a:r>
            <a:endParaRPr lang="en-US"/>
          </a:p>
        </p:txBody>
      </p:sp>
      <p:sp>
        <p:nvSpPr>
          <p:cNvPr id="9" name="TextBox 8"/>
          <p:cNvSpPr txBox="1"/>
          <p:nvPr/>
        </p:nvSpPr>
        <p:spPr>
          <a:xfrm>
            <a:off x="838200" y="3135311"/>
            <a:ext cx="8697323" cy="1477328"/>
          </a:xfrm>
          <a:prstGeom prst="rect">
            <a:avLst/>
          </a:prstGeom>
          <a:noFill/>
        </p:spPr>
        <p:txBody>
          <a:bodyPr wrap="square" rtlCol="0" anchor="t">
            <a:spAutoFit/>
          </a:bodyPr>
          <a:lstStyle/>
          <a:p>
            <a:r>
              <a:rPr lang="en-US" b="1"/>
              <a:t>BISS0001 reference link to buy is:-</a:t>
            </a:r>
          </a:p>
          <a:p>
            <a:r>
              <a:rPr lang="en-US"/>
              <a:t>"https://www.aliexpress.com/item/BISS0001-smd-sop16-1000pcs-lot-sensors-infrared-sensor-ic-Infrared-sensor-signal-processor-We-can-offer/32624873306.html?spm=2114.search0301.4.62.xWAtZB"</a:t>
            </a:r>
          </a:p>
          <a:p>
            <a:endParaRPr lang="en-US"/>
          </a:p>
        </p:txBody>
      </p:sp>
      <p:sp>
        <p:nvSpPr>
          <p:cNvPr id="10" name="TextBox 9"/>
          <p:cNvSpPr txBox="1"/>
          <p:nvPr/>
        </p:nvSpPr>
        <p:spPr>
          <a:xfrm>
            <a:off x="838200" y="4210050"/>
            <a:ext cx="9893300" cy="2585323"/>
          </a:xfrm>
          <a:prstGeom prst="rect">
            <a:avLst/>
          </a:prstGeom>
          <a:noFill/>
        </p:spPr>
        <p:txBody>
          <a:bodyPr wrap="square" rtlCol="0" anchor="t">
            <a:spAutoFit/>
          </a:bodyPr>
          <a:lstStyle/>
          <a:p>
            <a:r>
              <a:rPr lang="en-US" b="1"/>
              <a:t>ATTINY 24A(SSU) reference link to buy is:-</a:t>
            </a:r>
          </a:p>
          <a:p>
            <a:r>
              <a:rPr lang="en-US"/>
              <a:t>"https://l.facebook.com/</a:t>
            </a:r>
            <a:r>
              <a:rPr lang="en-US" err="1"/>
              <a:t>l.php?u</a:t>
            </a:r>
            <a:r>
              <a:rPr lang="en-US"/>
              <a:t>=http%3A%2F%2Fwww.microchipdirect.com%2FProductDetails.aspx%3FCategory%3DATtiny24A&amp;h=ATM6nKvu_pvcbGFTBmuNRUAGByPMpY_M7hWHq2KqCkus7rTcDcn-Xq5z2nCcVwqAmaUceGNCP1VwTRRyCmDyiaobLr_Lu3gfhr_9g98PFVk_CxLnTwbSWmDfCHd6nc3aoxv1tuG0jaGUyg"</a:t>
            </a:r>
          </a:p>
          <a:p>
            <a:r>
              <a:rPr lang="en-US" b="1"/>
              <a:t>PIR sensor:-</a:t>
            </a:r>
          </a:p>
          <a:p>
            <a:r>
              <a:rPr lang="en-US"/>
              <a:t>"https://www.alibaba.com/product-detail/types-of-pir-sensor-pir-sensor_60528709780.html?spm=a2700.7724857.main07.22.2bd1397500RBvO"</a:t>
            </a:r>
          </a:p>
          <a:p>
            <a:endParaRPr lang="en-US"/>
          </a:p>
        </p:txBody>
      </p:sp>
      <p:sp>
        <p:nvSpPr>
          <p:cNvPr id="3" name="TextBox 2"/>
          <p:cNvSpPr txBox="1"/>
          <p:nvPr/>
        </p:nvSpPr>
        <p:spPr>
          <a:xfrm>
            <a:off x="838200" y="1660267"/>
            <a:ext cx="6364877" cy="1477328"/>
          </a:xfrm>
          <a:prstGeom prst="rect">
            <a:avLst/>
          </a:prstGeom>
          <a:noFill/>
        </p:spPr>
        <p:txBody>
          <a:bodyPr wrap="square" rtlCol="0" anchor="t">
            <a:spAutoFit/>
          </a:bodyPr>
          <a:lstStyle/>
          <a:p>
            <a:r>
              <a:rPr lang="en-US" b="1"/>
              <a:t>3000mAh Battery:-</a:t>
            </a:r>
          </a:p>
          <a:p>
            <a:r>
              <a:rPr lang="en-US"/>
              <a:t>"https://www.alibaba.com/product-detail/Full-Capacity-original-lg-hg2-3000mah_60503919326.html?spm=a2700.7724857.main07.207.2bd13975hQXAYq"</a:t>
            </a:r>
          </a:p>
        </p:txBody>
      </p:sp>
    </p:spTree>
    <p:extLst>
      <p:ext uri="{BB962C8B-B14F-4D97-AF65-F5344CB8AC3E}">
        <p14:creationId xmlns:p14="http://schemas.microsoft.com/office/powerpoint/2010/main" val="22221405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0075"/>
            <a:ext cx="8596668" cy="1320800"/>
          </a:xfrm>
        </p:spPr>
        <p:txBody>
          <a:bodyPr/>
          <a:lstStyle/>
          <a:p>
            <a:r>
              <a:rPr lang="en-US" b="1"/>
              <a:t>ETUM </a:t>
            </a:r>
          </a:p>
        </p:txBody>
      </p:sp>
      <p:sp>
        <p:nvSpPr>
          <p:cNvPr id="4" name="TextBox 3"/>
          <p:cNvSpPr txBox="1"/>
          <p:nvPr/>
        </p:nvSpPr>
        <p:spPr>
          <a:xfrm>
            <a:off x="838200" y="1690688"/>
            <a:ext cx="5432641" cy="584775"/>
          </a:xfrm>
          <a:prstGeom prst="rect">
            <a:avLst/>
          </a:prstGeom>
          <a:noFill/>
        </p:spPr>
        <p:txBody>
          <a:bodyPr wrap="none" rtlCol="0">
            <a:spAutoFit/>
          </a:bodyPr>
          <a:lstStyle/>
          <a:p>
            <a:r>
              <a:rPr lang="en-US" sz="3200">
                <a:latin typeface="Arial Rounded MT Bold" panose="020F0704030504030204" pitchFamily="34" charset="0"/>
              </a:rPr>
              <a:t>How far we have reached?</a:t>
            </a:r>
          </a:p>
        </p:txBody>
      </p:sp>
      <p:sp>
        <p:nvSpPr>
          <p:cNvPr id="6" name="TextBox 5"/>
          <p:cNvSpPr txBox="1"/>
          <p:nvPr/>
        </p:nvSpPr>
        <p:spPr>
          <a:xfrm>
            <a:off x="838200" y="2895600"/>
            <a:ext cx="8702126" cy="2308324"/>
          </a:xfrm>
          <a:prstGeom prst="rect">
            <a:avLst/>
          </a:prstGeom>
          <a:noFill/>
        </p:spPr>
        <p:txBody>
          <a:bodyPr wrap="none" rtlCol="0">
            <a:spAutoFit/>
          </a:bodyPr>
          <a:lstStyle/>
          <a:p>
            <a:r>
              <a:rPr lang="en-US"/>
              <a:t>ETUM is designed to detect human presence in a range of about 1m.</a:t>
            </a:r>
          </a:p>
          <a:p>
            <a:r>
              <a:rPr lang="en-US"/>
              <a:t>For toilet usage monitoring, it is an optimum amount of distance to be measured.</a:t>
            </a:r>
          </a:p>
          <a:p>
            <a:r>
              <a:rPr lang="en-US"/>
              <a:t>The battery life of the device is about 5 months. To minimize the operating cost, </a:t>
            </a:r>
          </a:p>
          <a:p>
            <a:r>
              <a:rPr lang="en-US"/>
              <a:t>We have used a 2400mAh battery, but if we want to increase the battery life of the device, </a:t>
            </a:r>
          </a:p>
          <a:p>
            <a:r>
              <a:rPr lang="en-US"/>
              <a:t>A higher </a:t>
            </a:r>
            <a:r>
              <a:rPr lang="en-US" err="1"/>
              <a:t>mAh</a:t>
            </a:r>
            <a:r>
              <a:rPr lang="en-US"/>
              <a:t> battery can be used (which will increase the cost).</a:t>
            </a:r>
          </a:p>
          <a:p>
            <a:r>
              <a:rPr lang="en-US"/>
              <a:t>For toilet usage monitoring, ETUM is a perfect device as  5 months is enough to determine</a:t>
            </a:r>
          </a:p>
          <a:p>
            <a:r>
              <a:rPr lang="en-US"/>
              <a:t>how much the toilet is being used regularly and the future predictions can be made </a:t>
            </a:r>
          </a:p>
          <a:p>
            <a:r>
              <a:rPr lang="en-US"/>
              <a:t>easily.</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17480" y="116539"/>
            <a:ext cx="1672920" cy="878584"/>
          </a:xfrm>
          <a:prstGeom prst="rect">
            <a:avLst/>
          </a:prstGeom>
        </p:spPr>
      </p:pic>
    </p:spTree>
    <p:extLst>
      <p:ext uri="{BB962C8B-B14F-4D97-AF65-F5344CB8AC3E}">
        <p14:creationId xmlns:p14="http://schemas.microsoft.com/office/powerpoint/2010/main" val="2941650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0672" y="582639"/>
            <a:ext cx="8596668" cy="1320800"/>
          </a:xfrm>
        </p:spPr>
        <p:txBody>
          <a:bodyPr/>
          <a:lstStyle/>
          <a:p>
            <a:r>
              <a:rPr lang="en-US" b="1"/>
              <a:t>ETUM</a:t>
            </a:r>
          </a:p>
        </p:txBody>
      </p:sp>
      <p:sp>
        <p:nvSpPr>
          <p:cNvPr id="4" name="TextBox 3"/>
          <p:cNvSpPr txBox="1"/>
          <p:nvPr/>
        </p:nvSpPr>
        <p:spPr>
          <a:xfrm>
            <a:off x="514413" y="1933575"/>
            <a:ext cx="2800767" cy="646331"/>
          </a:xfrm>
          <a:prstGeom prst="rect">
            <a:avLst/>
          </a:prstGeom>
          <a:noFill/>
        </p:spPr>
        <p:txBody>
          <a:bodyPr wrap="none" rtlCol="0">
            <a:spAutoFit/>
          </a:bodyPr>
          <a:lstStyle/>
          <a:p>
            <a:r>
              <a:rPr lang="en-US" sz="3600">
                <a:latin typeface="Adobe Heiti Std R" panose="020B0400000000000000" pitchFamily="34" charset="-128"/>
                <a:ea typeface="Adobe Heiti Std R" panose="020B0400000000000000" pitchFamily="34" charset="-128"/>
              </a:rPr>
              <a:t>Future plans</a:t>
            </a:r>
          </a:p>
        </p:txBody>
      </p:sp>
      <p:sp>
        <p:nvSpPr>
          <p:cNvPr id="5" name="TextBox 4"/>
          <p:cNvSpPr txBox="1"/>
          <p:nvPr/>
        </p:nvSpPr>
        <p:spPr>
          <a:xfrm>
            <a:off x="514413" y="4429125"/>
            <a:ext cx="10772886" cy="923330"/>
          </a:xfrm>
          <a:prstGeom prst="rect">
            <a:avLst/>
          </a:prstGeom>
          <a:noFill/>
        </p:spPr>
        <p:txBody>
          <a:bodyPr wrap="none" rtlCol="0">
            <a:spAutoFit/>
          </a:bodyPr>
          <a:lstStyle/>
          <a:p>
            <a:r>
              <a:rPr lang="en-US"/>
              <a:t>Under proper guidance and with the help of the best minds of India, we have a goal to install ETUM in each and</a:t>
            </a:r>
          </a:p>
          <a:p>
            <a:r>
              <a:rPr lang="en-US"/>
              <a:t>every Indian house. </a:t>
            </a:r>
            <a:r>
              <a:rPr lang="en-US" err="1"/>
              <a:t>Swachh</a:t>
            </a:r>
            <a:r>
              <a:rPr lang="en-US"/>
              <a:t> Bharat  </a:t>
            </a:r>
            <a:r>
              <a:rPr lang="en-US" err="1"/>
              <a:t>Abhiyaan</a:t>
            </a:r>
            <a:r>
              <a:rPr lang="en-US"/>
              <a:t>, an initiative by Respectful PM Narendra Modi, has to be taken </a:t>
            </a:r>
          </a:p>
          <a:p>
            <a:r>
              <a:rPr lang="en-US"/>
              <a:t>seriously for a clean and beautiful India. And using the best minds of the country in this is the need of the hour.</a:t>
            </a:r>
          </a:p>
        </p:txBody>
      </p:sp>
      <p:sp>
        <p:nvSpPr>
          <p:cNvPr id="6" name="TextBox 5"/>
          <p:cNvSpPr txBox="1"/>
          <p:nvPr/>
        </p:nvSpPr>
        <p:spPr>
          <a:xfrm>
            <a:off x="514413" y="2990850"/>
            <a:ext cx="10178556" cy="646331"/>
          </a:xfrm>
          <a:prstGeom prst="rect">
            <a:avLst/>
          </a:prstGeom>
          <a:noFill/>
        </p:spPr>
        <p:txBody>
          <a:bodyPr wrap="none" rtlCol="0">
            <a:spAutoFit/>
          </a:bodyPr>
          <a:lstStyle/>
          <a:p>
            <a:r>
              <a:rPr lang="en-US"/>
              <a:t>We have a  goal to make ETUM more efficient, accurate and cost-efficient. We will work further to increase</a:t>
            </a:r>
          </a:p>
          <a:p>
            <a:r>
              <a:rPr lang="en-US"/>
              <a:t>The battery life and durability of the device and make it optimum for monitoring toilet usage. </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17480" y="116539"/>
            <a:ext cx="1672920" cy="878584"/>
          </a:xfrm>
          <a:prstGeom prst="rect">
            <a:avLst/>
          </a:prstGeom>
        </p:spPr>
      </p:pic>
    </p:spTree>
    <p:extLst>
      <p:ext uri="{BB962C8B-B14F-4D97-AF65-F5344CB8AC3E}">
        <p14:creationId xmlns:p14="http://schemas.microsoft.com/office/powerpoint/2010/main" val="769555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ETUM</a:t>
            </a:r>
          </a:p>
        </p:txBody>
      </p:sp>
      <p:sp>
        <p:nvSpPr>
          <p:cNvPr id="3" name="Content Placeholder 2"/>
          <p:cNvSpPr>
            <a:spLocks noGrp="1"/>
          </p:cNvSpPr>
          <p:nvPr>
            <p:ph idx="1"/>
          </p:nvPr>
        </p:nvSpPr>
        <p:spPr/>
        <p:txBody>
          <a:bodyPr vert="horz" lIns="91440" tIns="45720" rIns="91440" bIns="45720" rtlCol="0" anchor="t">
            <a:normAutofit/>
          </a:bodyPr>
          <a:lstStyle/>
          <a:p>
            <a:r>
              <a:rPr lang="en-US"/>
              <a:t>Link to the SolidWorks file, PCB design, ATtiny24A Code and other data is given below:-</a:t>
            </a:r>
          </a:p>
          <a:p>
            <a:endParaRPr lang="en-US"/>
          </a:p>
        </p:txBody>
      </p:sp>
      <p:sp>
        <p:nvSpPr>
          <p:cNvPr id="5" name="TextBox 4"/>
          <p:cNvSpPr txBox="1"/>
          <p:nvPr/>
        </p:nvSpPr>
        <p:spPr>
          <a:xfrm>
            <a:off x="0" y="3057525"/>
            <a:ext cx="10721438"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000000"/>
                </a:solidFill>
                <a:hlinkClick r:id="rId2"/>
              </a:rPr>
              <a:t>https://drive.google.com/drive/folders/0B7fBHyx3akR_MkswR0VGWkpjUFk?usp=sharing</a:t>
            </a:r>
            <a:endParaRPr lang="en-US">
              <a:solidFill>
                <a:srgbClr val="000000"/>
              </a:solidFill>
            </a:endParaRPr>
          </a:p>
          <a:p>
            <a:pPr algn="ctr"/>
            <a:endParaRPr lang="en-US">
              <a:solidFill>
                <a:srgbClr val="000000"/>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22000" y="121500"/>
            <a:ext cx="1672920" cy="878584"/>
          </a:xfrm>
          <a:prstGeom prst="rect">
            <a:avLst/>
          </a:prstGeom>
        </p:spPr>
      </p:pic>
    </p:spTree>
    <p:extLst>
      <p:ext uri="{BB962C8B-B14F-4D97-AF65-F5344CB8AC3E}">
        <p14:creationId xmlns:p14="http://schemas.microsoft.com/office/powerpoint/2010/main" val="41361316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                    TEAM MEMBERS</a:t>
            </a:r>
          </a:p>
        </p:txBody>
      </p:sp>
      <p:pic>
        <p:nvPicPr>
          <p:cNvPr id="4" name="Picture 4" descr="IMG_20170831_194752.jpg"/>
          <p:cNvPicPr>
            <a:picLocks noChangeAspect="1"/>
          </p:cNvPicPr>
          <p:nvPr/>
        </p:nvPicPr>
        <p:blipFill rotWithShape="1">
          <a:blip r:embed="rId2"/>
          <a:srcRect b="12914"/>
          <a:stretch/>
        </p:blipFill>
        <p:spPr>
          <a:xfrm>
            <a:off x="5696651" y="1919261"/>
            <a:ext cx="2743540" cy="3185276"/>
          </a:xfrm>
          <a:prstGeom prst="rect">
            <a:avLst/>
          </a:prstGeom>
        </p:spPr>
      </p:pic>
      <p:pic>
        <p:nvPicPr>
          <p:cNvPr id="6" name="Picture 6" descr="16903147_1163532523745739_3708296722515737827_o.jpg"/>
          <p:cNvPicPr>
            <a:picLocks noChangeAspect="1"/>
          </p:cNvPicPr>
          <p:nvPr/>
        </p:nvPicPr>
        <p:blipFill rotWithShape="1">
          <a:blip r:embed="rId3"/>
          <a:srcRect l="31877" t="16477" r="44864" b="49432"/>
          <a:stretch/>
        </p:blipFill>
        <p:spPr>
          <a:xfrm>
            <a:off x="1605339" y="1892258"/>
            <a:ext cx="2665164" cy="3240098"/>
          </a:xfrm>
          <a:prstGeom prst="rect">
            <a:avLst/>
          </a:prstGeom>
        </p:spPr>
      </p:pic>
      <p:sp>
        <p:nvSpPr>
          <p:cNvPr id="8" name="TextBox 7"/>
          <p:cNvSpPr txBox="1"/>
          <p:nvPr/>
        </p:nvSpPr>
        <p:spPr>
          <a:xfrm>
            <a:off x="5572125" y="5381624"/>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Nitin Yadav</a:t>
            </a:r>
          </a:p>
        </p:txBody>
      </p:sp>
      <p:sp>
        <p:nvSpPr>
          <p:cNvPr id="9" name="TextBox 8"/>
          <p:cNvSpPr txBox="1"/>
          <p:nvPr/>
        </p:nvSpPr>
        <p:spPr>
          <a:xfrm>
            <a:off x="1571818" y="5381625"/>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Utkarsh Deepak</a:t>
            </a:r>
          </a:p>
        </p:txBody>
      </p:sp>
      <p:sp>
        <p:nvSpPr>
          <p:cNvPr id="10" name="TextBox 9"/>
          <p:cNvSpPr txBox="1"/>
          <p:nvPr/>
        </p:nvSpPr>
        <p:spPr>
          <a:xfrm>
            <a:off x="5696649" y="5705475"/>
            <a:ext cx="2743200" cy="33855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yadav.nitin558@gmail.com</a:t>
            </a:r>
          </a:p>
        </p:txBody>
      </p:sp>
      <p:sp>
        <p:nvSpPr>
          <p:cNvPr id="11" name="TextBox 10"/>
          <p:cNvSpPr txBox="1"/>
          <p:nvPr/>
        </p:nvSpPr>
        <p:spPr>
          <a:xfrm>
            <a:off x="1537822" y="5746168"/>
            <a:ext cx="2743200" cy="33855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utkarsh230897@gmail.com</a:t>
            </a:r>
            <a:endParaRPr lang="en-US"/>
          </a:p>
        </p:txBody>
      </p:sp>
      <p:sp>
        <p:nvSpPr>
          <p:cNvPr id="12" name="TextBox 11"/>
          <p:cNvSpPr txBox="1"/>
          <p:nvPr/>
        </p:nvSpPr>
        <p:spPr>
          <a:xfrm>
            <a:off x="1605339" y="6134100"/>
            <a:ext cx="2743200" cy="33855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t>Electronics, ATtiny24A code</a:t>
            </a:r>
          </a:p>
        </p:txBody>
      </p:sp>
      <p:sp>
        <p:nvSpPr>
          <p:cNvPr id="13" name="TextBox 12"/>
          <p:cNvSpPr txBox="1"/>
          <p:nvPr/>
        </p:nvSpPr>
        <p:spPr>
          <a:xfrm>
            <a:off x="5696649" y="6134101"/>
            <a:ext cx="2743200" cy="33855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err="1"/>
              <a:t>Electronics,PCB</a:t>
            </a: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22000" y="121500"/>
            <a:ext cx="1672920" cy="878584"/>
          </a:xfrm>
          <a:prstGeom prst="rect">
            <a:avLst/>
          </a:prstGeom>
        </p:spPr>
      </p:pic>
    </p:spTree>
    <p:extLst>
      <p:ext uri="{BB962C8B-B14F-4D97-AF65-F5344CB8AC3E}">
        <p14:creationId xmlns:p14="http://schemas.microsoft.com/office/powerpoint/2010/main" val="8495160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411" y="3533775"/>
            <a:ext cx="10515600" cy="1325563"/>
          </a:xfrm>
        </p:spPr>
        <p:txBody>
          <a:bodyPr>
            <a:normAutofit/>
          </a:bodyPr>
          <a:lstStyle/>
          <a:p>
            <a:pPr algn="ctr"/>
            <a:r>
              <a:rPr lang="en-US" sz="7200" i="1">
                <a:latin typeface="Century Gothic"/>
                <a:cs typeface="Arial"/>
              </a:rPr>
              <a:t>THANK YOU!</a:t>
            </a:r>
          </a:p>
        </p:txBody>
      </p:sp>
      <p:pic>
        <p:nvPicPr>
          <p:cNvPr id="4" name="Picture 4" descr="Minions_characters.png"/>
          <p:cNvPicPr>
            <a:picLocks noChangeAspect="1"/>
          </p:cNvPicPr>
          <p:nvPr/>
        </p:nvPicPr>
        <p:blipFill>
          <a:blip r:embed="rId2"/>
          <a:stretch>
            <a:fillRect/>
          </a:stretch>
        </p:blipFill>
        <p:spPr>
          <a:xfrm>
            <a:off x="3229372" y="571500"/>
            <a:ext cx="5098313" cy="2780264"/>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22000" y="121500"/>
            <a:ext cx="1672920" cy="878584"/>
          </a:xfrm>
          <a:prstGeom prst="rect">
            <a:avLst/>
          </a:prstGeom>
        </p:spPr>
      </p:pic>
    </p:spTree>
    <p:extLst>
      <p:ext uri="{BB962C8B-B14F-4D97-AF65-F5344CB8AC3E}">
        <p14:creationId xmlns:p14="http://schemas.microsoft.com/office/powerpoint/2010/main" val="1218793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ETUM WORKING`</a:t>
            </a:r>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tretch/>
        </p:blipFill>
        <p:spPr>
          <a:xfrm>
            <a:off x="6933241" y="3415920"/>
            <a:ext cx="5206920" cy="3368502"/>
          </a:xfr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15730" t="10589" r="19556" b="15127"/>
          <a:stretch/>
        </p:blipFill>
        <p:spPr>
          <a:xfrm>
            <a:off x="8594148" y="0"/>
            <a:ext cx="3548640" cy="3425168"/>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10853" r="18391" b="-1321"/>
          <a:stretch/>
        </p:blipFill>
        <p:spPr>
          <a:xfrm>
            <a:off x="0" y="3249283"/>
            <a:ext cx="4972875" cy="3611995"/>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3500"/>
            <a:ext cx="5151548" cy="3212811"/>
          </a:xfrm>
          <a:prstGeom prst="rect">
            <a:avLst/>
          </a:prstGeom>
        </p:spPr>
      </p:pic>
      <p:sp>
        <p:nvSpPr>
          <p:cNvPr id="8" name="TextBox 7"/>
          <p:cNvSpPr txBox="1"/>
          <p:nvPr/>
        </p:nvSpPr>
        <p:spPr>
          <a:xfrm>
            <a:off x="5276850" y="-57150"/>
            <a:ext cx="1601721" cy="769441"/>
          </a:xfrm>
          <a:prstGeom prst="rect">
            <a:avLst/>
          </a:prstGeom>
          <a:noFill/>
        </p:spPr>
        <p:txBody>
          <a:bodyPr wrap="none" rtlCol="0" anchor="t">
            <a:spAutoFit/>
          </a:bodyPr>
          <a:lstStyle/>
          <a:p>
            <a:r>
              <a:rPr lang="en-US" sz="4400">
                <a:solidFill>
                  <a:srgbClr val="90C226"/>
                </a:solidFill>
              </a:rPr>
              <a:t>ETUM</a:t>
            </a:r>
          </a:p>
        </p:txBody>
      </p:sp>
      <p:sp>
        <p:nvSpPr>
          <p:cNvPr id="9" name="TextBox 8"/>
          <p:cNvSpPr txBox="1"/>
          <p:nvPr/>
        </p:nvSpPr>
        <p:spPr>
          <a:xfrm>
            <a:off x="5276851" y="819150"/>
            <a:ext cx="3176703" cy="646331"/>
          </a:xfrm>
          <a:prstGeom prst="rect">
            <a:avLst/>
          </a:prstGeom>
          <a:noFill/>
        </p:spPr>
        <p:txBody>
          <a:bodyPr wrap="none" rtlCol="0">
            <a:spAutoFit/>
          </a:bodyPr>
          <a:lstStyle/>
          <a:p>
            <a:r>
              <a:rPr lang="en-US"/>
              <a:t>We have considered a standard </a:t>
            </a:r>
          </a:p>
          <a:p>
            <a:r>
              <a:rPr lang="en-US"/>
              <a:t>0.8 x1x1.9 m toilet room.</a:t>
            </a:r>
          </a:p>
        </p:txBody>
      </p:sp>
    </p:spTree>
    <p:extLst>
      <p:ext uri="{BB962C8B-B14F-4D97-AF65-F5344CB8AC3E}">
        <p14:creationId xmlns:p14="http://schemas.microsoft.com/office/powerpoint/2010/main" val="2699152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575" y="1800225"/>
            <a:ext cx="10515600" cy="1325563"/>
          </a:xfrm>
        </p:spPr>
        <p:txBody>
          <a:bodyPr/>
          <a:lstStyle/>
          <a:p>
            <a:r>
              <a:rPr lang="en-US">
                <a:solidFill>
                  <a:srgbClr val="000000"/>
                </a:solidFill>
              </a:rPr>
              <a:t>PIR</a:t>
            </a:r>
            <a:r>
              <a:rPr lang="en-US"/>
              <a:t> </a:t>
            </a:r>
            <a:r>
              <a:rPr lang="en-US">
                <a:solidFill>
                  <a:srgbClr val="000000"/>
                </a:solidFill>
              </a:rPr>
              <a:t>SENSOR</a:t>
            </a:r>
            <a:r>
              <a:rPr lang="en-US"/>
              <a:t>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2924175"/>
            <a:ext cx="4351338" cy="4351338"/>
          </a:xfrm>
        </p:spPr>
      </p:pic>
      <p:sp>
        <p:nvSpPr>
          <p:cNvPr id="5" name="TextBox 4"/>
          <p:cNvSpPr txBox="1"/>
          <p:nvPr/>
        </p:nvSpPr>
        <p:spPr>
          <a:xfrm>
            <a:off x="5810250" y="2876550"/>
            <a:ext cx="4698999" cy="2585323"/>
          </a:xfrm>
          <a:prstGeom prst="rect">
            <a:avLst/>
          </a:prstGeom>
          <a:noFill/>
        </p:spPr>
        <p:txBody>
          <a:bodyPr wrap="square" rtlCol="0">
            <a:spAutoFit/>
          </a:bodyPr>
          <a:lstStyle/>
          <a:p>
            <a:r>
              <a:rPr lang="en-US"/>
              <a:t>PIR sensors allow you to sense motion, almost always used to detect whether a human has moved in or out of the sensors range. They are small, inexpensive, low-power, easy to use and don't wear out. For that reason they are commonly found in appliances and gadgets used in homes or businesses. They are often referred to as PIR, "Passive Infrared", "Pyroelectric", or "IR motion" sensors.</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17480" y="116539"/>
            <a:ext cx="1672920" cy="878584"/>
          </a:xfrm>
          <a:prstGeom prst="rect">
            <a:avLst/>
          </a:prstGeom>
        </p:spPr>
      </p:pic>
      <p:sp>
        <p:nvSpPr>
          <p:cNvPr id="8" name="TextBox 7"/>
          <p:cNvSpPr txBox="1"/>
          <p:nvPr/>
        </p:nvSpPr>
        <p:spPr>
          <a:xfrm>
            <a:off x="-190523" y="238052"/>
            <a:ext cx="2743200"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a:solidFill>
                  <a:srgbClr val="90C226"/>
                </a:solidFill>
              </a:rPr>
              <a:t>ETUM</a:t>
            </a:r>
          </a:p>
        </p:txBody>
      </p:sp>
    </p:spTree>
    <p:extLst>
      <p:ext uri="{BB962C8B-B14F-4D97-AF65-F5344CB8AC3E}">
        <p14:creationId xmlns:p14="http://schemas.microsoft.com/office/powerpoint/2010/main" val="3810561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413" y="1591487"/>
            <a:ext cx="10515600" cy="1325563"/>
          </a:xfrm>
        </p:spPr>
        <p:txBody>
          <a:bodyPr/>
          <a:lstStyle/>
          <a:p>
            <a:r>
              <a:rPr lang="en-US">
                <a:solidFill>
                  <a:srgbClr val="000000"/>
                </a:solidFill>
              </a:rPr>
              <a:t>PIR SENSOR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4413" y="3295650"/>
            <a:ext cx="4704254" cy="2785269"/>
          </a:xfrm>
        </p:spPr>
      </p:pic>
      <p:sp>
        <p:nvSpPr>
          <p:cNvPr id="5" name="TextBox 4"/>
          <p:cNvSpPr txBox="1"/>
          <p:nvPr/>
        </p:nvSpPr>
        <p:spPr>
          <a:xfrm>
            <a:off x="6163433" y="2661072"/>
            <a:ext cx="5297713" cy="3416320"/>
          </a:xfrm>
          <a:prstGeom prst="rect">
            <a:avLst/>
          </a:prstGeom>
          <a:noFill/>
        </p:spPr>
        <p:txBody>
          <a:bodyPr wrap="square" rtlCol="0">
            <a:spAutoFit/>
          </a:bodyPr>
          <a:lstStyle/>
          <a:p>
            <a:r>
              <a:rPr lang="en-US"/>
              <a:t>PIRs are basically made of a </a:t>
            </a:r>
            <a:r>
              <a:rPr lang="en-US">
                <a:hlinkClick r:id="rId3"/>
              </a:rPr>
              <a:t>pyroelectric sensor</a:t>
            </a:r>
            <a:r>
              <a:rPr lang="en-US"/>
              <a:t> (which you can see above as the round metal can with a rectangular crystal in the center), which can detect levels of infrared radiation. Everything emits some low level radiation, and the hotter something is, the more radiation is emitted. The sensor in a motion detector is actually split in two halves. The reason for that is that we are looking to detect motion (change) not average IR levels. The two halves are wired up so that they cancel each other out. If one half sees more or less IR radiation than the other, the output will swing high or low.</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17480" y="116539"/>
            <a:ext cx="1672920" cy="878584"/>
          </a:xfrm>
          <a:prstGeom prst="rect">
            <a:avLst/>
          </a:prstGeom>
        </p:spPr>
      </p:pic>
      <p:sp>
        <p:nvSpPr>
          <p:cNvPr id="3" name="TextBox 2"/>
          <p:cNvSpPr txBox="1"/>
          <p:nvPr/>
        </p:nvSpPr>
        <p:spPr>
          <a:xfrm>
            <a:off x="-76209" y="47625"/>
            <a:ext cx="2743200"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a:solidFill>
                  <a:srgbClr val="90C226"/>
                </a:solidFill>
              </a:rPr>
              <a:t>ETUM</a:t>
            </a:r>
          </a:p>
        </p:txBody>
      </p:sp>
    </p:spTree>
    <p:extLst>
      <p:ext uri="{BB962C8B-B14F-4D97-AF65-F5344CB8AC3E}">
        <p14:creationId xmlns:p14="http://schemas.microsoft.com/office/powerpoint/2010/main" val="3616443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6326" y="1466850"/>
            <a:ext cx="10515600" cy="1325563"/>
          </a:xfrm>
        </p:spPr>
        <p:txBody>
          <a:bodyPr/>
          <a:lstStyle/>
          <a:p>
            <a:r>
              <a:rPr lang="en-US">
                <a:solidFill>
                  <a:srgbClr val="000000"/>
                </a:solidFill>
              </a:rPr>
              <a:t>PIR SENSOR WORKING</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16326" y="3002600"/>
            <a:ext cx="3432387" cy="3217863"/>
          </a:xfrm>
        </p:spPr>
      </p:pic>
      <p:sp>
        <p:nvSpPr>
          <p:cNvPr id="5" name="TextBox 4"/>
          <p:cNvSpPr txBox="1"/>
          <p:nvPr/>
        </p:nvSpPr>
        <p:spPr>
          <a:xfrm>
            <a:off x="4105780" y="3152775"/>
            <a:ext cx="7394545" cy="2308324"/>
          </a:xfrm>
          <a:prstGeom prst="rect">
            <a:avLst/>
          </a:prstGeom>
          <a:noFill/>
        </p:spPr>
        <p:txBody>
          <a:bodyPr wrap="square" rtlCol="0">
            <a:spAutoFit/>
          </a:bodyPr>
          <a:lstStyle/>
          <a:p>
            <a:r>
              <a:rPr lang="en-US"/>
              <a:t>The PIR sensor itself has two slots in it, each slot is made of a special material that is sensitive to IR. When the sensor is idle, both slots detect the same amount of IR, the ambient amount radiated from the room or walls or outdoors. When a warm body like a human or animal passes by, it first intercepts one half of the PIR sensor, which causes a</a:t>
            </a:r>
            <a:r>
              <a:rPr lang="en-US" i="1"/>
              <a:t> positive differential</a:t>
            </a:r>
            <a:r>
              <a:rPr lang="en-US"/>
              <a:t> change between the two halves. When the warm body leaves the sensing area, the reverse happens, whereby the sensor generates a negative differential change. These change pulses are what is detected.</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17480" y="116539"/>
            <a:ext cx="1672920" cy="878584"/>
          </a:xfrm>
          <a:prstGeom prst="rect">
            <a:avLst/>
          </a:prstGeom>
        </p:spPr>
      </p:pic>
      <p:sp>
        <p:nvSpPr>
          <p:cNvPr id="3" name="TextBox 2"/>
          <p:cNvSpPr txBox="1"/>
          <p:nvPr/>
        </p:nvSpPr>
        <p:spPr>
          <a:xfrm>
            <a:off x="3048000" y="3200400"/>
            <a:ext cx="60960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t>​</a:t>
            </a:r>
            <a:endParaRPr lang="en-US"/>
          </a:p>
        </p:txBody>
      </p:sp>
      <p:sp>
        <p:nvSpPr>
          <p:cNvPr id="7" name="TextBox 6"/>
          <p:cNvSpPr txBox="1"/>
          <p:nvPr/>
        </p:nvSpPr>
        <p:spPr>
          <a:xfrm>
            <a:off x="104788" y="170546"/>
            <a:ext cx="2743200" cy="76944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a:solidFill>
                  <a:srgbClr val="90C226"/>
                </a:solidFill>
              </a:rPr>
              <a:t>ETUM</a:t>
            </a:r>
          </a:p>
        </p:txBody>
      </p:sp>
    </p:spTree>
    <p:extLst>
      <p:ext uri="{BB962C8B-B14F-4D97-AF65-F5344CB8AC3E}">
        <p14:creationId xmlns:p14="http://schemas.microsoft.com/office/powerpoint/2010/main" val="271148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5600" y="495300"/>
            <a:ext cx="10515600" cy="1325563"/>
          </a:xfrm>
        </p:spPr>
        <p:txBody>
          <a:bodyPr/>
          <a:lstStyle/>
          <a:p>
            <a:r>
              <a:rPr lang="en-US" b="1"/>
              <a:t>ETUM WORKING</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87513"/>
            <a:ext cx="6683259" cy="4868140"/>
          </a:xfrm>
        </p:spPr>
      </p:pic>
      <p:sp>
        <p:nvSpPr>
          <p:cNvPr id="5" name="TextBox 4"/>
          <p:cNvSpPr txBox="1"/>
          <p:nvPr/>
        </p:nvSpPr>
        <p:spPr>
          <a:xfrm>
            <a:off x="7743825" y="1687513"/>
            <a:ext cx="3364767" cy="646331"/>
          </a:xfrm>
          <a:prstGeom prst="rect">
            <a:avLst/>
          </a:prstGeom>
          <a:noFill/>
        </p:spPr>
        <p:txBody>
          <a:bodyPr wrap="none" rtlCol="0">
            <a:spAutoFit/>
          </a:bodyPr>
          <a:lstStyle/>
          <a:p>
            <a:r>
              <a:rPr lang="en-US"/>
              <a:t>When the toilet is not being used,</a:t>
            </a:r>
          </a:p>
          <a:p>
            <a:r>
              <a:rPr lang="en-US"/>
              <a:t>the sensor reads low.</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17480" y="116539"/>
            <a:ext cx="1672920" cy="878584"/>
          </a:xfrm>
          <a:prstGeom prst="rect">
            <a:avLst/>
          </a:prstGeom>
        </p:spPr>
      </p:pic>
    </p:spTree>
    <p:extLst>
      <p:ext uri="{BB962C8B-B14F-4D97-AF65-F5344CB8AC3E}">
        <p14:creationId xmlns:p14="http://schemas.microsoft.com/office/powerpoint/2010/main" val="4156748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149" y="204814"/>
            <a:ext cx="10515600" cy="1325563"/>
          </a:xfrm>
        </p:spPr>
        <p:txBody>
          <a:bodyPr/>
          <a:lstStyle/>
          <a:p>
            <a:r>
              <a:rPr lang="en-US"/>
              <a:t>ETUM WORKING</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4850" y="1514475"/>
            <a:ext cx="5898717" cy="5054489"/>
          </a:xfrm>
        </p:spPr>
      </p:pic>
      <p:sp>
        <p:nvSpPr>
          <p:cNvPr id="5" name="TextBox 4"/>
          <p:cNvSpPr txBox="1"/>
          <p:nvPr/>
        </p:nvSpPr>
        <p:spPr>
          <a:xfrm>
            <a:off x="6800850" y="1514475"/>
            <a:ext cx="4411464" cy="923330"/>
          </a:xfrm>
          <a:prstGeom prst="rect">
            <a:avLst/>
          </a:prstGeom>
          <a:noFill/>
        </p:spPr>
        <p:txBody>
          <a:bodyPr wrap="none" rtlCol="0">
            <a:spAutoFit/>
          </a:bodyPr>
          <a:lstStyle/>
          <a:p>
            <a:r>
              <a:rPr lang="en-US"/>
              <a:t>As soon as a person enters into the toilet,</a:t>
            </a:r>
          </a:p>
          <a:p>
            <a:r>
              <a:rPr lang="en-US"/>
              <a:t>The sensor reads high for a small duration of </a:t>
            </a:r>
          </a:p>
          <a:p>
            <a:r>
              <a:rPr lang="en-US"/>
              <a:t>About 2 to 3 seconds and comes  back to low.</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0" y="3438525"/>
            <a:ext cx="5007824" cy="199059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17480" y="116539"/>
            <a:ext cx="1672920" cy="878584"/>
          </a:xfrm>
          <a:prstGeom prst="rect">
            <a:avLst/>
          </a:prstGeom>
        </p:spPr>
      </p:pic>
    </p:spTree>
    <p:extLst>
      <p:ext uri="{BB962C8B-B14F-4D97-AF65-F5344CB8AC3E}">
        <p14:creationId xmlns:p14="http://schemas.microsoft.com/office/powerpoint/2010/main" val="1359986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52" y="332566"/>
            <a:ext cx="10515600" cy="1325563"/>
          </a:xfrm>
        </p:spPr>
        <p:txBody>
          <a:bodyPr/>
          <a:lstStyle/>
          <a:p>
            <a:r>
              <a:rPr lang="en-US"/>
              <a:t>ETUM IDEA</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4350" y="1930400"/>
            <a:ext cx="2943225" cy="1552575"/>
          </a:xfrm>
        </p:spPr>
      </p:pic>
      <p:sp>
        <p:nvSpPr>
          <p:cNvPr id="5" name="TextBox 4"/>
          <p:cNvSpPr txBox="1"/>
          <p:nvPr/>
        </p:nvSpPr>
        <p:spPr>
          <a:xfrm>
            <a:off x="3787351" y="1930400"/>
            <a:ext cx="7460697" cy="1754326"/>
          </a:xfrm>
          <a:prstGeom prst="rect">
            <a:avLst/>
          </a:prstGeom>
          <a:noFill/>
        </p:spPr>
        <p:txBody>
          <a:bodyPr wrap="none" rtlCol="0">
            <a:spAutoFit/>
          </a:bodyPr>
          <a:lstStyle/>
          <a:p>
            <a:r>
              <a:rPr lang="en-US"/>
              <a:t>The device works on the principle of infrared rays detection by a PIR sensor.</a:t>
            </a:r>
          </a:p>
          <a:p>
            <a:r>
              <a:rPr lang="en-US"/>
              <a:t> The device is designed to work continuously for about 5 months without any </a:t>
            </a:r>
          </a:p>
          <a:p>
            <a:r>
              <a:rPr lang="en-US"/>
              <a:t> maintenance in between.</a:t>
            </a:r>
          </a:p>
          <a:p>
            <a:r>
              <a:rPr lang="en-US"/>
              <a:t>After duration of these 5 months, a person will have to record the data that </a:t>
            </a:r>
          </a:p>
          <a:p>
            <a:r>
              <a:rPr lang="en-US"/>
              <a:t>Is stored in these 5 months by plugging in an LCD screen into the LCD pins</a:t>
            </a:r>
          </a:p>
          <a:p>
            <a:r>
              <a:rPr lang="en-US"/>
              <a:t>Provided in ETUM.</a:t>
            </a:r>
          </a:p>
        </p:txBody>
      </p:sp>
      <p:sp>
        <p:nvSpPr>
          <p:cNvPr id="6" name="TextBox 5"/>
          <p:cNvSpPr txBox="1"/>
          <p:nvPr/>
        </p:nvSpPr>
        <p:spPr>
          <a:xfrm>
            <a:off x="466725" y="3600450"/>
            <a:ext cx="2859822" cy="369332"/>
          </a:xfrm>
          <a:prstGeom prst="rect">
            <a:avLst/>
          </a:prstGeom>
          <a:noFill/>
        </p:spPr>
        <p:txBody>
          <a:bodyPr wrap="none" rtlCol="0">
            <a:spAutoFit/>
          </a:bodyPr>
          <a:lstStyle/>
          <a:p>
            <a:r>
              <a:rPr lang="en-US"/>
              <a:t>A Standard 16x2 LCD screen.</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17480" y="116539"/>
            <a:ext cx="1672920" cy="878584"/>
          </a:xfrm>
          <a:prstGeom prst="rect">
            <a:avLst/>
          </a:prstGeom>
        </p:spPr>
      </p:pic>
    </p:spTree>
    <p:extLst>
      <p:ext uri="{BB962C8B-B14F-4D97-AF65-F5344CB8AC3E}">
        <p14:creationId xmlns:p14="http://schemas.microsoft.com/office/powerpoint/2010/main" val="323925718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26</Slides>
  <Notes>1</Notes>
  <HiddenSlides>0</HiddenSlide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Facet</vt:lpstr>
      <vt:lpstr>ETUM</vt:lpstr>
      <vt:lpstr>PowerPoint Presentation</vt:lpstr>
      <vt:lpstr>ETUM WORKING`</vt:lpstr>
      <vt:lpstr>PIR SENSOR </vt:lpstr>
      <vt:lpstr>PIR SENSOR </vt:lpstr>
      <vt:lpstr>PIR SENSOR WORKING</vt:lpstr>
      <vt:lpstr>ETUM WORKING</vt:lpstr>
      <vt:lpstr>ETUM WORKING</vt:lpstr>
      <vt:lpstr>ETUM IDEA</vt:lpstr>
      <vt:lpstr>ETUM IDEA</vt:lpstr>
      <vt:lpstr>ETUM PCB SCHEMATIC</vt:lpstr>
      <vt:lpstr>ETUM PCB BOARD</vt:lpstr>
      <vt:lpstr>ETUM PCB BOARD</vt:lpstr>
      <vt:lpstr>ETUM PCB BOARD</vt:lpstr>
      <vt:lpstr>COST in ETUM manufacturing.</vt:lpstr>
      <vt:lpstr>COST in ETUM manufacturing.</vt:lpstr>
      <vt:lpstr>COST in ETUM manufacturing.</vt:lpstr>
      <vt:lpstr>COST in ETUM manufacturing.</vt:lpstr>
      <vt:lpstr>COST in ETUM manufacturing.</vt:lpstr>
      <vt:lpstr>COST in ETUM manufacturing.</vt:lpstr>
      <vt:lpstr>COST in ETUM manufacturing.</vt:lpstr>
      <vt:lpstr>ETUM </vt:lpstr>
      <vt:lpstr>ETUM</vt:lpstr>
      <vt:lpstr>ETUM</vt:lpstr>
      <vt:lpstr>                    TEAM MEMBERS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ETUM</dc:title>
  <cp:revision>1</cp:revision>
  <dcterms:modified xsi:type="dcterms:W3CDTF">2017-08-31T17:25:37Z</dcterms:modified>
</cp:coreProperties>
</file>